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1"/>
  </p:sldMasterIdLst>
  <p:notesMasterIdLst>
    <p:notesMasterId r:id="rId32"/>
  </p:notesMasterIdLst>
  <p:handoutMasterIdLst>
    <p:handoutMasterId r:id="rId33"/>
  </p:handoutMasterIdLst>
  <p:sldIdLst>
    <p:sldId id="292" r:id="rId2"/>
    <p:sldId id="296" r:id="rId3"/>
    <p:sldId id="297" r:id="rId4"/>
    <p:sldId id="295" r:id="rId5"/>
    <p:sldId id="302" r:id="rId6"/>
    <p:sldId id="301" r:id="rId7"/>
    <p:sldId id="300" r:id="rId8"/>
    <p:sldId id="298" r:id="rId9"/>
    <p:sldId id="299" r:id="rId10"/>
    <p:sldId id="256" r:id="rId11"/>
    <p:sldId id="258" r:id="rId12"/>
    <p:sldId id="257" r:id="rId13"/>
    <p:sldId id="270" r:id="rId14"/>
    <p:sldId id="260" r:id="rId15"/>
    <p:sldId id="263" r:id="rId16"/>
    <p:sldId id="265" r:id="rId17"/>
    <p:sldId id="274" r:id="rId18"/>
    <p:sldId id="287" r:id="rId19"/>
    <p:sldId id="289" r:id="rId20"/>
    <p:sldId id="303" r:id="rId21"/>
    <p:sldId id="266" r:id="rId22"/>
    <p:sldId id="267" r:id="rId23"/>
    <p:sldId id="280" r:id="rId24"/>
    <p:sldId id="290" r:id="rId25"/>
    <p:sldId id="304" r:id="rId26"/>
    <p:sldId id="291" r:id="rId27"/>
    <p:sldId id="281" r:id="rId28"/>
    <p:sldId id="282" r:id="rId29"/>
    <p:sldId id="268" r:id="rId30"/>
    <p:sldId id="286" r:id="rId31"/>
  </p:sldIdLst>
  <p:sldSz cx="9144000" cy="6858000" type="screen4x3"/>
  <p:notesSz cx="6858000" cy="92964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02" autoAdjust="0"/>
  </p:normalViewPr>
  <p:slideViewPr>
    <p:cSldViewPr snapToGrid="0" snapToObjects="1">
      <p:cViewPr varScale="1">
        <p:scale>
          <a:sx n="90" d="100"/>
          <a:sy n="90" d="100"/>
        </p:scale>
        <p:origin x="221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C027C847-E7B3-4DC9-84DF-09DC25CCB7A2}" type="datetimeFigureOut">
              <a:rPr lang="zh-CN" altLang="en-US" smtClean="0"/>
              <a:t>2017/3/8</a:t>
            </a:fld>
            <a:endParaRPr lang="zh-CN" alt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C2B49CCE-DE5A-433E-84F8-8020AD94594B}" type="slidenum">
              <a:rPr lang="zh-CN" altLang="en-US" smtClean="0"/>
              <a:t>‹#›</a:t>
            </a:fld>
            <a:endParaRPr lang="zh-CN" altLang="en-US"/>
          </a:p>
        </p:txBody>
      </p:sp>
    </p:spTree>
    <p:extLst>
      <p:ext uri="{BB962C8B-B14F-4D97-AF65-F5344CB8AC3E}">
        <p14:creationId xmlns:p14="http://schemas.microsoft.com/office/powerpoint/2010/main" val="2247227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F0964CF0-F2F6-8443-9B38-2E892204BB5D}" type="datetimeFigureOut">
              <a:rPr kumimoji="1" lang="zh-CN" altLang="en-US" smtClean="0"/>
              <a:t>2017/3/8</a:t>
            </a:fld>
            <a:endParaRPr kumimoji="1" lang="zh-CN" altLang="en-US"/>
          </a:p>
        </p:txBody>
      </p:sp>
      <p:sp>
        <p:nvSpPr>
          <p:cNvPr id="4" name="幻灯片图像占位符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67C9A194-4FDF-9D43-B63E-0310AF212031}" type="slidenum">
              <a:rPr kumimoji="1" lang="zh-CN" altLang="en-US" smtClean="0"/>
              <a:t>‹#›</a:t>
            </a:fld>
            <a:endParaRPr kumimoji="1" lang="zh-CN" altLang="en-US"/>
          </a:p>
        </p:txBody>
      </p:sp>
    </p:spTree>
    <p:extLst>
      <p:ext uri="{BB962C8B-B14F-4D97-AF65-F5344CB8AC3E}">
        <p14:creationId xmlns:p14="http://schemas.microsoft.com/office/powerpoint/2010/main" val="32877424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For all these emerging topics,</a:t>
            </a:r>
            <a:r>
              <a:rPr kumimoji="1" lang="en-US" altLang="zh-CN" baseline="0" dirty="0" smtClean="0"/>
              <a:t> or competing visions,</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2</a:t>
            </a:fld>
            <a:endParaRPr lang="en-US"/>
          </a:p>
        </p:txBody>
      </p:sp>
    </p:spTree>
    <p:extLst>
      <p:ext uri="{BB962C8B-B14F-4D97-AF65-F5344CB8AC3E}">
        <p14:creationId xmlns:p14="http://schemas.microsoft.com/office/powerpoint/2010/main" val="1408889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多图</a:t>
            </a:r>
            <a:endParaRPr kumimoji="1" lang="zh-CN" altLang="en-US" dirty="0"/>
          </a:p>
        </p:txBody>
      </p:sp>
      <p:sp>
        <p:nvSpPr>
          <p:cNvPr id="4" name="幻灯片编号占位符 3"/>
          <p:cNvSpPr>
            <a:spLocks noGrp="1"/>
          </p:cNvSpPr>
          <p:nvPr>
            <p:ph type="sldNum" sz="quarter" idx="10"/>
          </p:nvPr>
        </p:nvSpPr>
        <p:spPr/>
        <p:txBody>
          <a:bodyPr/>
          <a:lstStyle/>
          <a:p>
            <a:fld id="{67C9A194-4FDF-9D43-B63E-0310AF212031}" type="slidenum">
              <a:rPr kumimoji="1" lang="zh-CN" altLang="en-US" smtClean="0"/>
              <a:t>19</a:t>
            </a:fld>
            <a:endParaRPr kumimoji="1" lang="zh-CN" altLang="en-US"/>
          </a:p>
        </p:txBody>
      </p:sp>
    </p:spTree>
    <p:extLst>
      <p:ext uri="{BB962C8B-B14F-4D97-AF65-F5344CB8AC3E}">
        <p14:creationId xmlns:p14="http://schemas.microsoft.com/office/powerpoint/2010/main" val="40246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3</a:t>
            </a:fld>
            <a:endParaRPr lang="en-US"/>
          </a:p>
        </p:txBody>
      </p:sp>
    </p:spTree>
    <p:extLst>
      <p:ext uri="{BB962C8B-B14F-4D97-AF65-F5344CB8AC3E}">
        <p14:creationId xmlns:p14="http://schemas.microsoft.com/office/powerpoint/2010/main" val="304199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smtClean="0">
                <a:solidFill>
                  <a:schemeClr val="tx1"/>
                </a:solidFill>
                <a:effectLst/>
                <a:latin typeface="+mn-lt"/>
                <a:ea typeface="+mn-ea"/>
                <a:cs typeface="+mn-cs"/>
              </a:rPr>
              <a:t>In</a:t>
            </a:r>
            <a:r>
              <a:rPr lang="zh-CN" altLang="en-US" sz="1200" b="0" i="1"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order to help us</a:t>
            </a:r>
            <a:r>
              <a:rPr lang="en-US" altLang="zh-CN" sz="1200" b="0" i="1" kern="1200" baseline="0" dirty="0" smtClean="0">
                <a:solidFill>
                  <a:schemeClr val="tx1"/>
                </a:solidFill>
                <a:effectLst/>
                <a:latin typeface="+mn-lt"/>
                <a:ea typeface="+mn-ea"/>
                <a:cs typeface="+mn-cs"/>
              </a:rPr>
              <a:t> to organize this lecture, we are inspired by Daniel Pink’s a who new mind</a:t>
            </a:r>
          </a:p>
          <a:p>
            <a:endParaRPr lang="en-US" altLang="zh-CN" sz="1200" b="0" i="1" kern="1200" dirty="0" smtClean="0">
              <a:solidFill>
                <a:schemeClr val="tx1"/>
              </a:solidFill>
              <a:effectLst/>
              <a:latin typeface="+mn-lt"/>
              <a:ea typeface="+mn-ea"/>
              <a:cs typeface="+mn-cs"/>
            </a:endParaRPr>
          </a:p>
          <a:p>
            <a:r>
              <a:rPr lang="en-US" altLang="zh-CN" sz="1200" b="0" i="1" kern="1200" dirty="0" smtClean="0">
                <a:solidFill>
                  <a:schemeClr val="tx1"/>
                </a:solidFill>
                <a:effectLst/>
                <a:latin typeface="+mn-lt"/>
                <a:ea typeface="+mn-ea"/>
                <a:cs typeface="+mn-cs"/>
              </a:rPr>
              <a:t>Daniel Pink outlines our mind by six essential senses</a:t>
            </a:r>
          </a:p>
          <a:p>
            <a:endParaRPr lang="en-US" altLang="zh-CN" sz="1200" b="0" i="1" kern="1200" dirty="0" smtClean="0">
              <a:solidFill>
                <a:schemeClr val="tx1"/>
              </a:solidFill>
              <a:effectLst/>
              <a:latin typeface="+mn-lt"/>
              <a:ea typeface="+mn-ea"/>
              <a:cs typeface="+mn-cs"/>
            </a:endParaRPr>
          </a:p>
          <a:p>
            <a:r>
              <a:rPr lang="en-US" altLang="zh-CN" sz="1200" b="0" i="1" kern="1200" dirty="0" smtClean="0">
                <a:solidFill>
                  <a:schemeClr val="tx1"/>
                </a:solidFill>
                <a:effectLst/>
                <a:latin typeface="+mn-lt"/>
                <a:ea typeface="+mn-ea"/>
                <a:cs typeface="+mn-cs"/>
              </a:rPr>
              <a:t>Design</a:t>
            </a:r>
            <a:r>
              <a:rPr lang="en-US" altLang="zh-CN" sz="1200" b="0" i="0" kern="1200" dirty="0" smtClean="0">
                <a:solidFill>
                  <a:schemeClr val="tx1"/>
                </a:solidFill>
                <a:effectLst/>
                <a:latin typeface="+mn-lt"/>
                <a:ea typeface="+mn-ea"/>
                <a:cs typeface="+mn-cs"/>
              </a:rPr>
              <a:t> – Moving beyond function to engage the sense.</a:t>
            </a:r>
          </a:p>
          <a:p>
            <a:r>
              <a:rPr lang="en-US" altLang="zh-CN" sz="1200" b="0" i="1" kern="1200" dirty="0" smtClean="0">
                <a:solidFill>
                  <a:schemeClr val="tx1"/>
                </a:solidFill>
                <a:effectLst/>
                <a:latin typeface="+mn-lt"/>
                <a:ea typeface="+mn-ea"/>
                <a:cs typeface="+mn-cs"/>
              </a:rPr>
              <a:t>Story</a:t>
            </a:r>
            <a:r>
              <a:rPr lang="en-US" altLang="zh-CN" sz="1200" b="0" i="0" kern="1200" dirty="0" smtClean="0">
                <a:solidFill>
                  <a:schemeClr val="tx1"/>
                </a:solidFill>
                <a:effectLst/>
                <a:latin typeface="+mn-lt"/>
                <a:ea typeface="+mn-ea"/>
                <a:cs typeface="+mn-cs"/>
              </a:rPr>
              <a:t> – Narrative added to products and services - not just argument. Best of the six senses.</a:t>
            </a:r>
          </a:p>
          <a:p>
            <a:r>
              <a:rPr lang="en-US" altLang="zh-CN" sz="1200" b="0" i="1" kern="1200" dirty="0" smtClean="0">
                <a:solidFill>
                  <a:schemeClr val="tx1"/>
                </a:solidFill>
                <a:effectLst/>
                <a:latin typeface="+mn-lt"/>
                <a:ea typeface="+mn-ea"/>
                <a:cs typeface="+mn-cs"/>
              </a:rPr>
              <a:t>Symphony</a:t>
            </a:r>
            <a:r>
              <a:rPr lang="en-US" altLang="zh-CN" sz="1200" b="0" i="0" kern="1200" dirty="0" smtClean="0">
                <a:solidFill>
                  <a:schemeClr val="tx1"/>
                </a:solidFill>
                <a:effectLst/>
                <a:latin typeface="+mn-lt"/>
                <a:ea typeface="+mn-ea"/>
                <a:cs typeface="+mn-cs"/>
              </a:rPr>
              <a:t> – Adding invention and big picture thinking (not just detail focus).</a:t>
            </a:r>
          </a:p>
          <a:p>
            <a:r>
              <a:rPr lang="en-US" altLang="zh-CN" sz="1200" b="0" i="1" kern="1200" dirty="0" smtClean="0">
                <a:solidFill>
                  <a:schemeClr val="tx1"/>
                </a:solidFill>
                <a:effectLst/>
                <a:latin typeface="+mn-lt"/>
                <a:ea typeface="+mn-ea"/>
                <a:cs typeface="+mn-cs"/>
              </a:rPr>
              <a:t>Empathy</a:t>
            </a:r>
            <a:r>
              <a:rPr lang="en-US" altLang="zh-CN" sz="1200" b="0" i="0" kern="1200" dirty="0" smtClean="0">
                <a:solidFill>
                  <a:schemeClr val="tx1"/>
                </a:solidFill>
                <a:effectLst/>
                <a:latin typeface="+mn-lt"/>
                <a:ea typeface="+mn-ea"/>
                <a:cs typeface="+mn-cs"/>
              </a:rPr>
              <a:t> – Going beyond logic and engaging emotion and intuition.</a:t>
            </a:r>
          </a:p>
          <a:p>
            <a:r>
              <a:rPr lang="en-US" altLang="zh-CN" sz="1200" b="0" i="1" kern="1200" dirty="0" smtClean="0">
                <a:solidFill>
                  <a:schemeClr val="tx1"/>
                </a:solidFill>
                <a:effectLst/>
                <a:latin typeface="+mn-lt"/>
                <a:ea typeface="+mn-ea"/>
                <a:cs typeface="+mn-cs"/>
              </a:rPr>
              <a:t>Play</a:t>
            </a:r>
            <a:r>
              <a:rPr lang="en-US" altLang="zh-CN" sz="1200" b="0" i="0" kern="1200" dirty="0" smtClean="0">
                <a:solidFill>
                  <a:schemeClr val="tx1"/>
                </a:solidFill>
                <a:effectLst/>
                <a:latin typeface="+mn-lt"/>
                <a:ea typeface="+mn-ea"/>
                <a:cs typeface="+mn-cs"/>
              </a:rPr>
              <a:t> – Bringing humor and light-heartedness to business and products.</a:t>
            </a:r>
          </a:p>
          <a:p>
            <a:r>
              <a:rPr lang="en-US" altLang="zh-CN" sz="1200" b="0" i="1" kern="1200" dirty="0" smtClean="0">
                <a:solidFill>
                  <a:schemeClr val="tx1"/>
                </a:solidFill>
                <a:effectLst/>
                <a:latin typeface="+mn-lt"/>
                <a:ea typeface="+mn-ea"/>
                <a:cs typeface="+mn-cs"/>
              </a:rPr>
              <a:t>Meaning</a:t>
            </a:r>
            <a:r>
              <a:rPr lang="en-US" altLang="zh-CN" sz="1200" b="0" i="0" kern="1200" dirty="0" smtClean="0">
                <a:solidFill>
                  <a:schemeClr val="tx1"/>
                </a:solidFill>
                <a:effectLst/>
                <a:latin typeface="+mn-lt"/>
                <a:ea typeface="+mn-ea"/>
                <a:cs typeface="+mn-cs"/>
              </a:rPr>
              <a:t> – the purpose is the journey, give meaning to life from inside yourself.</a:t>
            </a:r>
          </a:p>
          <a:p>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8</a:t>
            </a:fld>
            <a:endParaRPr lang="en-US"/>
          </a:p>
        </p:txBody>
      </p:sp>
    </p:spTree>
    <p:extLst>
      <p:ext uri="{BB962C8B-B14F-4D97-AF65-F5344CB8AC3E}">
        <p14:creationId xmlns:p14="http://schemas.microsoft.com/office/powerpoint/2010/main" val="4016778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C9A194-4FDF-9D43-B63E-0310AF212031}" type="slidenum">
              <a:rPr kumimoji="1" lang="zh-CN" altLang="en-US" smtClean="0"/>
              <a:t>11</a:t>
            </a:fld>
            <a:endParaRPr kumimoji="1" lang="zh-CN" altLang="en-US"/>
          </a:p>
        </p:txBody>
      </p:sp>
    </p:spTree>
    <p:extLst>
      <p:ext uri="{BB962C8B-B14F-4D97-AF65-F5344CB8AC3E}">
        <p14:creationId xmlns:p14="http://schemas.microsoft.com/office/powerpoint/2010/main" val="255330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ability to understand and share the feelings of another.</a:t>
            </a:r>
            <a:endParaRPr kumimoji="1" lang="zh-CN" altLang="en-US" dirty="0"/>
          </a:p>
        </p:txBody>
      </p:sp>
      <p:sp>
        <p:nvSpPr>
          <p:cNvPr id="4" name="幻灯片编号占位符 3"/>
          <p:cNvSpPr>
            <a:spLocks noGrp="1"/>
          </p:cNvSpPr>
          <p:nvPr>
            <p:ph type="sldNum" sz="quarter" idx="10"/>
          </p:nvPr>
        </p:nvSpPr>
        <p:spPr/>
        <p:txBody>
          <a:bodyPr/>
          <a:lstStyle/>
          <a:p>
            <a:fld id="{67C9A194-4FDF-9D43-B63E-0310AF212031}" type="slidenum">
              <a:rPr kumimoji="1" lang="zh-CN" altLang="en-US" smtClean="0"/>
              <a:t>12</a:t>
            </a:fld>
            <a:endParaRPr kumimoji="1" lang="zh-CN" altLang="en-US"/>
          </a:p>
        </p:txBody>
      </p:sp>
    </p:spTree>
    <p:extLst>
      <p:ext uri="{BB962C8B-B14F-4D97-AF65-F5344CB8AC3E}">
        <p14:creationId xmlns:p14="http://schemas.microsoft.com/office/powerpoint/2010/main" val="83594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7C9A194-4FDF-9D43-B63E-0310AF212031}" type="slidenum">
              <a:rPr kumimoji="1" lang="zh-CN" altLang="en-US" smtClean="0"/>
              <a:t>13</a:t>
            </a:fld>
            <a:endParaRPr kumimoji="1" lang="zh-CN" altLang="en-US"/>
          </a:p>
        </p:txBody>
      </p:sp>
    </p:spTree>
    <p:extLst>
      <p:ext uri="{BB962C8B-B14F-4D97-AF65-F5344CB8AC3E}">
        <p14:creationId xmlns:p14="http://schemas.microsoft.com/office/powerpoint/2010/main" val="348386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67C9A194-4FDF-9D43-B63E-0310AF212031}" type="slidenum">
              <a:rPr kumimoji="1" lang="zh-CN" altLang="en-US" smtClean="0"/>
              <a:t>14</a:t>
            </a:fld>
            <a:endParaRPr kumimoji="1" lang="zh-CN" altLang="en-US"/>
          </a:p>
        </p:txBody>
      </p:sp>
    </p:spTree>
    <p:extLst>
      <p:ext uri="{BB962C8B-B14F-4D97-AF65-F5344CB8AC3E}">
        <p14:creationId xmlns:p14="http://schemas.microsoft.com/office/powerpoint/2010/main" val="410632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多图</a:t>
            </a:r>
            <a:endParaRPr kumimoji="1" lang="zh-CN" altLang="en-US" dirty="0"/>
          </a:p>
        </p:txBody>
      </p:sp>
      <p:sp>
        <p:nvSpPr>
          <p:cNvPr id="4" name="幻灯片编号占位符 3"/>
          <p:cNvSpPr>
            <a:spLocks noGrp="1"/>
          </p:cNvSpPr>
          <p:nvPr>
            <p:ph type="sldNum" sz="quarter" idx="10"/>
          </p:nvPr>
        </p:nvSpPr>
        <p:spPr/>
        <p:txBody>
          <a:bodyPr/>
          <a:lstStyle/>
          <a:p>
            <a:fld id="{67C9A194-4FDF-9D43-B63E-0310AF212031}" type="slidenum">
              <a:rPr kumimoji="1" lang="zh-CN" altLang="en-US" smtClean="0"/>
              <a:t>17</a:t>
            </a:fld>
            <a:endParaRPr kumimoji="1" lang="zh-CN" altLang="en-US"/>
          </a:p>
        </p:txBody>
      </p:sp>
    </p:spTree>
    <p:extLst>
      <p:ext uri="{BB962C8B-B14F-4D97-AF65-F5344CB8AC3E}">
        <p14:creationId xmlns:p14="http://schemas.microsoft.com/office/powerpoint/2010/main" val="402465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多图</a:t>
            </a:r>
            <a:endParaRPr kumimoji="1" lang="zh-CN" altLang="en-US" dirty="0"/>
          </a:p>
        </p:txBody>
      </p:sp>
      <p:sp>
        <p:nvSpPr>
          <p:cNvPr id="4" name="幻灯片编号占位符 3"/>
          <p:cNvSpPr>
            <a:spLocks noGrp="1"/>
          </p:cNvSpPr>
          <p:nvPr>
            <p:ph type="sldNum" sz="quarter" idx="10"/>
          </p:nvPr>
        </p:nvSpPr>
        <p:spPr/>
        <p:txBody>
          <a:bodyPr/>
          <a:lstStyle/>
          <a:p>
            <a:fld id="{67C9A194-4FDF-9D43-B63E-0310AF212031}" type="slidenum">
              <a:rPr kumimoji="1" lang="zh-CN" altLang="en-US" smtClean="0"/>
              <a:t>18</a:t>
            </a:fld>
            <a:endParaRPr kumimoji="1" lang="zh-CN" altLang="en-US"/>
          </a:p>
        </p:txBody>
      </p:sp>
    </p:spTree>
    <p:extLst>
      <p:ext uri="{BB962C8B-B14F-4D97-AF65-F5344CB8AC3E}">
        <p14:creationId xmlns:p14="http://schemas.microsoft.com/office/powerpoint/2010/main" val="4024654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2560032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1623079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2800363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167862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103118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219783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36861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452618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279177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3374416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C81C1206-209F-C14E-B8DE-A248A95F5A04}" type="datetimeFigureOut">
              <a:rPr kumimoji="1" lang="zh-CN" altLang="en-US" smtClean="0"/>
              <a:t>2017/3/8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1624786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81C1206-209F-C14E-B8DE-A248A95F5A04}" type="datetimeFigureOut">
              <a:rPr kumimoji="1" lang="zh-CN" altLang="en-US" smtClean="0"/>
              <a:t>2017/3/8</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E0CEEC-EC2C-534C-B8FF-28861044703A}" type="slidenum">
              <a:rPr kumimoji="1" lang="zh-CN" altLang="en-US" smtClean="0"/>
              <a:t>‹#›</a:t>
            </a:fld>
            <a:endParaRPr kumimoji="1" lang="zh-CN" altLang="en-US"/>
          </a:p>
        </p:txBody>
      </p:sp>
    </p:spTree>
    <p:extLst>
      <p:ext uri="{BB962C8B-B14F-4D97-AF65-F5344CB8AC3E}">
        <p14:creationId xmlns:p14="http://schemas.microsoft.com/office/powerpoint/2010/main" val="345594900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brainoff.com/weblog/2010/01/14/1518" TargetMode="Externa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Volunteered Geographic Information</a:t>
            </a:r>
            <a:endParaRPr lang="en-US" dirty="0"/>
          </a:p>
        </p:txBody>
      </p:sp>
      <p:sp>
        <p:nvSpPr>
          <p:cNvPr id="3" name="Subtitle 2"/>
          <p:cNvSpPr>
            <a:spLocks noGrp="1"/>
          </p:cNvSpPr>
          <p:nvPr>
            <p:ph type="subTitle" idx="1"/>
          </p:nvPr>
        </p:nvSpPr>
        <p:spPr/>
        <p:txBody>
          <a:bodyPr/>
          <a:lstStyle/>
          <a:p>
            <a:r>
              <a:rPr lang="en-US" dirty="0" smtClean="0"/>
              <a:t>Bo Zhao</a:t>
            </a:r>
          </a:p>
          <a:p>
            <a:r>
              <a:rPr lang="en-US" dirty="0" smtClean="0"/>
              <a:t>Oregon State University</a:t>
            </a:r>
          </a:p>
          <a:p>
            <a:endParaRPr lang="en-US" dirty="0"/>
          </a:p>
        </p:txBody>
      </p:sp>
      <p:sp>
        <p:nvSpPr>
          <p:cNvPr id="4" name="Subtitle 2"/>
          <p:cNvSpPr txBox="1">
            <a:spLocks/>
          </p:cNvSpPr>
          <p:nvPr/>
        </p:nvSpPr>
        <p:spPr>
          <a:xfrm>
            <a:off x="237461" y="517451"/>
            <a:ext cx="3335079" cy="49087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000" dirty="0" smtClean="0"/>
              <a:t>GEOG: 372 Web Mapping</a:t>
            </a:r>
          </a:p>
          <a:p>
            <a:endParaRPr lang="en-US" dirty="0"/>
          </a:p>
        </p:txBody>
      </p:sp>
    </p:spTree>
    <p:extLst>
      <p:ext uri="{BB962C8B-B14F-4D97-AF65-F5344CB8AC3E}">
        <p14:creationId xmlns:p14="http://schemas.microsoft.com/office/powerpoint/2010/main" val="227471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68120" y="4430373"/>
            <a:ext cx="6858000" cy="798661"/>
          </a:xfrm>
        </p:spPr>
        <p:txBody>
          <a:bodyPr/>
          <a:lstStyle/>
          <a:p>
            <a:r>
              <a:rPr kumimoji="1" lang="en-US" altLang="zh-CN" dirty="0" smtClean="0"/>
              <a:t>Empathy</a:t>
            </a:r>
            <a:r>
              <a:rPr kumimoji="1" lang="zh-CN" altLang="zh-CN" sz="3200" dirty="0" smtClean="0"/>
              <a:t>·</a:t>
            </a:r>
            <a:r>
              <a:rPr kumimoji="1" lang="en-US" altLang="zh-CN" sz="3200" dirty="0" smtClean="0"/>
              <a:t> </a:t>
            </a:r>
            <a:r>
              <a:rPr kumimoji="1" lang="en-US" altLang="zh-CN" dirty="0" smtClean="0"/>
              <a:t>VGI</a:t>
            </a:r>
            <a:endParaRPr kumimoji="1" lang="zh-CN" altLang="en-US" dirty="0"/>
          </a:p>
        </p:txBody>
      </p:sp>
      <p:grpSp>
        <p:nvGrpSpPr>
          <p:cNvPr id="11" name="组 10"/>
          <p:cNvGrpSpPr/>
          <p:nvPr/>
        </p:nvGrpSpPr>
        <p:grpSpPr>
          <a:xfrm>
            <a:off x="1430002" y="1246794"/>
            <a:ext cx="6134235" cy="1956947"/>
            <a:chOff x="3009765" y="0"/>
            <a:chExt cx="6134235" cy="1956947"/>
          </a:xfrm>
        </p:grpSpPr>
        <p:pic>
          <p:nvPicPr>
            <p:cNvPr id="5" name="图片 4" descr="heartconnection.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89098" y="13140"/>
              <a:ext cx="2154902" cy="1943614"/>
            </a:xfrm>
            <a:prstGeom prst="rect">
              <a:avLst/>
            </a:prstGeom>
          </p:spPr>
        </p:pic>
        <p:pic>
          <p:nvPicPr>
            <p:cNvPr id="6" name="图片 5" descr="empathy1.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2814" y="12947"/>
              <a:ext cx="1998379" cy="1944000"/>
            </a:xfrm>
            <a:prstGeom prst="rect">
              <a:avLst/>
            </a:prstGeom>
          </p:spPr>
        </p:pic>
        <p:pic>
          <p:nvPicPr>
            <p:cNvPr id="7" name="图片 6" descr="Large Dog.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09765" y="0"/>
              <a:ext cx="2017938" cy="1956754"/>
            </a:xfrm>
            <a:prstGeom prst="rect">
              <a:avLst/>
            </a:prstGeom>
          </p:spPr>
        </p:pic>
      </p:grpSp>
    </p:spTree>
    <p:extLst>
      <p:ext uri="{BB962C8B-B14F-4D97-AF65-F5344CB8AC3E}">
        <p14:creationId xmlns:p14="http://schemas.microsoft.com/office/powerpoint/2010/main" val="1037861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Metaphors</a:t>
            </a:r>
            <a:endParaRPr kumimoji="1" lang="zh-CN" altLang="en-US" dirty="0"/>
          </a:p>
        </p:txBody>
      </p:sp>
      <p:sp>
        <p:nvSpPr>
          <p:cNvPr id="5" name="内容占位符 4"/>
          <p:cNvSpPr>
            <a:spLocks noGrp="1"/>
          </p:cNvSpPr>
          <p:nvPr>
            <p:ph idx="1"/>
          </p:nvPr>
        </p:nvSpPr>
        <p:spPr>
          <a:xfrm>
            <a:off x="457200" y="2071905"/>
            <a:ext cx="3788229" cy="4525963"/>
          </a:xfrm>
        </p:spPr>
        <p:txBody>
          <a:bodyPr>
            <a:normAutofit/>
          </a:bodyPr>
          <a:lstStyle/>
          <a:p>
            <a:pPr>
              <a:lnSpc>
                <a:spcPct val="120000"/>
              </a:lnSpc>
            </a:pPr>
            <a:r>
              <a:rPr lang="en-US" altLang="zh-CN" sz="1800" dirty="0"/>
              <a:t>A fountain or spring flowing freely</a:t>
            </a:r>
            <a:endParaRPr lang="zh-CN" altLang="zh-CN" sz="1800" dirty="0"/>
          </a:p>
          <a:p>
            <a:pPr>
              <a:lnSpc>
                <a:spcPct val="120000"/>
              </a:lnSpc>
            </a:pPr>
            <a:r>
              <a:rPr lang="en-US" altLang="zh-CN" sz="1800" dirty="0"/>
              <a:t>Strings tuned to the same frequency.</a:t>
            </a:r>
            <a:endParaRPr lang="zh-CN" altLang="zh-CN" sz="1800" dirty="0"/>
          </a:p>
          <a:p>
            <a:pPr>
              <a:lnSpc>
                <a:spcPct val="120000"/>
              </a:lnSpc>
            </a:pPr>
            <a:r>
              <a:rPr lang="en-US" altLang="zh-CN" sz="1800" dirty="0"/>
              <a:t>Standing in someone else's shoes.</a:t>
            </a:r>
            <a:endParaRPr lang="zh-CN" altLang="zh-CN" sz="1800" dirty="0"/>
          </a:p>
          <a:p>
            <a:pPr>
              <a:lnSpc>
                <a:spcPct val="120000"/>
              </a:lnSpc>
            </a:pPr>
            <a:r>
              <a:rPr lang="en-US" altLang="zh-CN" sz="1800" dirty="0"/>
              <a:t>Looking through someone else's </a:t>
            </a:r>
            <a:r>
              <a:rPr lang="en-US" altLang="zh-CN" sz="1800" dirty="0" smtClean="0"/>
              <a:t>eyes</a:t>
            </a:r>
          </a:p>
        </p:txBody>
      </p:sp>
      <p:pic>
        <p:nvPicPr>
          <p:cNvPr id="8" name="图片 7" descr="RSA-Animate-The-Empathic-Civilisation-1-500x297 (1).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5796" y="2335068"/>
            <a:ext cx="3764038" cy="1976646"/>
          </a:xfrm>
          <a:prstGeom prst="rect">
            <a:avLst/>
          </a:prstGeom>
        </p:spPr>
      </p:pic>
      <p:sp>
        <p:nvSpPr>
          <p:cNvPr id="9" name="内容占位符 4"/>
          <p:cNvSpPr txBox="1">
            <a:spLocks/>
          </p:cNvSpPr>
          <p:nvPr/>
        </p:nvSpPr>
        <p:spPr>
          <a:xfrm>
            <a:off x="454584" y="4977383"/>
            <a:ext cx="8229600" cy="12938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altLang="zh-CN" sz="1800" dirty="0" smtClean="0"/>
              <a:t>A warm handshake is as important as the invisible hand of the market in order to make the whole economic system work with a higher purpose and meaning. (Adam Smith)</a:t>
            </a:r>
          </a:p>
        </p:txBody>
      </p:sp>
      <p:sp>
        <p:nvSpPr>
          <p:cNvPr id="10" name="矩形 9"/>
          <p:cNvSpPr/>
          <p:nvPr/>
        </p:nvSpPr>
        <p:spPr>
          <a:xfrm>
            <a:off x="3860800" y="4422469"/>
            <a:ext cx="4572000" cy="276999"/>
          </a:xfrm>
          <a:prstGeom prst="rect">
            <a:avLst/>
          </a:prstGeom>
        </p:spPr>
        <p:txBody>
          <a:bodyPr>
            <a:spAutoFit/>
          </a:bodyPr>
          <a:lstStyle/>
          <a:p>
            <a:pPr algn="r"/>
            <a:r>
              <a:rPr lang="en-US" altLang="zh-CN" sz="1200" dirty="0" smtClean="0"/>
              <a:t>http://</a:t>
            </a:r>
            <a:r>
              <a:rPr lang="en-US" altLang="zh-CN" sz="1200" dirty="0" err="1" smtClean="0"/>
              <a:t>www.kindredcommunity.com</a:t>
            </a:r>
            <a:r>
              <a:rPr lang="en-US" altLang="zh-CN" sz="1200" dirty="0" smtClean="0"/>
              <a:t>/2013/12/10020/</a:t>
            </a:r>
            <a:endParaRPr lang="zh-CN" altLang="en-US" sz="1200" dirty="0"/>
          </a:p>
        </p:txBody>
      </p:sp>
    </p:spTree>
    <p:extLst>
      <p:ext uri="{BB962C8B-B14F-4D97-AF65-F5344CB8AC3E}">
        <p14:creationId xmlns:p14="http://schemas.microsoft.com/office/powerpoint/2010/main" val="1307304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mpath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1595" y="1532600"/>
            <a:ext cx="4420810" cy="3315608"/>
          </a:xfrm>
          <a:prstGeom prst="rect">
            <a:avLst/>
          </a:prstGeom>
        </p:spPr>
      </p:pic>
      <p:sp>
        <p:nvSpPr>
          <p:cNvPr id="8" name="矩形 7"/>
          <p:cNvSpPr/>
          <p:nvPr/>
        </p:nvSpPr>
        <p:spPr>
          <a:xfrm>
            <a:off x="2383012" y="6529314"/>
            <a:ext cx="6760988" cy="276999"/>
          </a:xfrm>
          <a:prstGeom prst="rect">
            <a:avLst/>
          </a:prstGeom>
        </p:spPr>
        <p:txBody>
          <a:bodyPr wrap="square">
            <a:spAutoFit/>
          </a:bodyPr>
          <a:lstStyle/>
          <a:p>
            <a:r>
              <a:rPr lang="en-US" altLang="zh-CN" sz="1200" dirty="0"/>
              <a:t>http://</a:t>
            </a:r>
            <a:r>
              <a:rPr lang="en-US" altLang="zh-CN" sz="1200" dirty="0" err="1"/>
              <a:t>www.stuartduncan.name</a:t>
            </a:r>
            <a:r>
              <a:rPr lang="en-US" altLang="zh-CN" sz="1200" dirty="0"/>
              <a:t>/general/autism-and-empathy-</a:t>
            </a:r>
            <a:r>
              <a:rPr lang="en-US" altLang="zh-CN" sz="1200" dirty="0" err="1"/>
              <a:t>heres</a:t>
            </a:r>
            <a:r>
              <a:rPr lang="en-US" altLang="zh-CN" sz="1200" dirty="0"/>
              <a:t>-another-way-to-look-at-it/</a:t>
            </a:r>
            <a:endParaRPr lang="zh-CN" altLang="en-US" sz="1200" dirty="0"/>
          </a:p>
        </p:txBody>
      </p:sp>
    </p:spTree>
    <p:extLst>
      <p:ext uri="{BB962C8B-B14F-4D97-AF65-F5344CB8AC3E}">
        <p14:creationId xmlns:p14="http://schemas.microsoft.com/office/powerpoint/2010/main" val="3289692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Empathy Map</a:t>
            </a:r>
            <a:endParaRPr kumimoji="1" lang="zh-CN" altLang="en-US" dirty="0"/>
          </a:p>
        </p:txBody>
      </p:sp>
      <p:sp>
        <p:nvSpPr>
          <p:cNvPr id="6" name="文本占位符 5"/>
          <p:cNvSpPr>
            <a:spLocks noGrp="1"/>
          </p:cNvSpPr>
          <p:nvPr>
            <p:ph type="body" sz="half" idx="2"/>
          </p:nvPr>
        </p:nvSpPr>
        <p:spPr/>
        <p:txBody>
          <a:bodyPr>
            <a:normAutofit/>
          </a:bodyPr>
          <a:lstStyle/>
          <a:p>
            <a:r>
              <a:rPr lang="en-US" altLang="zh-CN" dirty="0" smtClean="0"/>
              <a:t>A Empathy </a:t>
            </a:r>
            <a:r>
              <a:rPr lang="en-US" altLang="zh-CN" dirty="0"/>
              <a:t>Map can help tee up a discussion about the needs a user has. The discussion will be centered around what was observed, and what can be inferred about these user groups’ beliefs and emotions.</a:t>
            </a:r>
            <a:endParaRPr lang="zh-CN" altLang="zh-CN" dirty="0"/>
          </a:p>
          <a:p>
            <a:endParaRPr kumimoji="1" lang="zh-CN" altLang="en-US" dirty="0"/>
          </a:p>
        </p:txBody>
      </p:sp>
      <p:pic>
        <p:nvPicPr>
          <p:cNvPr id="9" name="图片 8" descr="BaeckEmpathyMa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2539" y="1182208"/>
            <a:ext cx="4125313" cy="4151423"/>
          </a:xfrm>
          <a:prstGeom prst="rect">
            <a:avLst/>
          </a:prstGeom>
        </p:spPr>
      </p:pic>
      <p:sp>
        <p:nvSpPr>
          <p:cNvPr id="3" name="矩形 2"/>
          <p:cNvSpPr/>
          <p:nvPr/>
        </p:nvSpPr>
        <p:spPr>
          <a:xfrm>
            <a:off x="2897088" y="6561205"/>
            <a:ext cx="6246912" cy="261610"/>
          </a:xfrm>
          <a:prstGeom prst="rect">
            <a:avLst/>
          </a:prstGeom>
        </p:spPr>
        <p:txBody>
          <a:bodyPr wrap="square">
            <a:spAutoFit/>
          </a:bodyPr>
          <a:lstStyle/>
          <a:p>
            <a:r>
              <a:rPr lang="en-US" altLang="zh-CN" sz="1100" dirty="0"/>
              <a:t>http://www.uxmatters.com/mt/archives/2014/02/conference-review-ux-strat-2013-part-2-day-1.php</a:t>
            </a:r>
            <a:endParaRPr lang="zh-CN" altLang="en-US" sz="1100" dirty="0"/>
          </a:p>
        </p:txBody>
      </p:sp>
    </p:spTree>
    <p:extLst>
      <p:ext uri="{BB962C8B-B14F-4D97-AF65-F5344CB8AC3E}">
        <p14:creationId xmlns:p14="http://schemas.microsoft.com/office/powerpoint/2010/main" val="819226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828546" y="5591302"/>
            <a:ext cx="3299024" cy="758053"/>
          </a:xfrm>
        </p:spPr>
        <p:txBody>
          <a:bodyPr/>
          <a:lstStyle/>
          <a:p>
            <a:r>
              <a:rPr kumimoji="1" lang="en-US" altLang="zh-CN" dirty="0" smtClean="0"/>
              <a:t>Cartophilla</a:t>
            </a:r>
            <a:endParaRPr kumimoji="1" lang="zh-CN" altLang="en-US" dirty="0"/>
          </a:p>
        </p:txBody>
      </p:sp>
      <p:sp>
        <p:nvSpPr>
          <p:cNvPr id="5" name="文本占位符 4"/>
          <p:cNvSpPr>
            <a:spLocks noGrp="1"/>
          </p:cNvSpPr>
          <p:nvPr>
            <p:ph type="body" idx="1"/>
          </p:nvPr>
        </p:nvSpPr>
        <p:spPr>
          <a:xfrm>
            <a:off x="480413" y="3955143"/>
            <a:ext cx="4091587" cy="488042"/>
          </a:xfrm>
        </p:spPr>
        <p:txBody>
          <a:bodyPr/>
          <a:lstStyle/>
          <a:p>
            <a:r>
              <a:rPr kumimoji="1" lang="en-US" altLang="zh-CN" dirty="0" smtClean="0"/>
              <a:t>The love of maps.</a:t>
            </a:r>
            <a:endParaRPr kumimoji="1" lang="zh-CN" altLang="en-US" dirty="0"/>
          </a:p>
        </p:txBody>
      </p:sp>
      <p:pic>
        <p:nvPicPr>
          <p:cNvPr id="6" name="图片 5" descr="maphead.png"/>
          <p:cNvPicPr>
            <a:picLocks noChangeAspect="1"/>
          </p:cNvPicPr>
          <p:nvPr/>
        </p:nvPicPr>
        <p:blipFill rotWithShape="1">
          <a:blip r:embed="rId3" cstate="screen">
            <a:extLst>
              <a:ext uri="{28A0092B-C50C-407E-A947-70E740481C1C}">
                <a14:useLocalDpi xmlns:a14="http://schemas.microsoft.com/office/drawing/2010/main"/>
              </a:ext>
            </a:extLst>
          </a:blip>
          <a:srcRect t="-297"/>
          <a:stretch/>
        </p:blipFill>
        <p:spPr>
          <a:xfrm>
            <a:off x="532401" y="4643192"/>
            <a:ext cx="1215085" cy="1768122"/>
          </a:xfrm>
          <a:prstGeom prst="rect">
            <a:avLst/>
          </a:prstGeom>
        </p:spPr>
      </p:pic>
      <p:sp>
        <p:nvSpPr>
          <p:cNvPr id="7" name="矩形 6"/>
          <p:cNvSpPr/>
          <p:nvPr/>
        </p:nvSpPr>
        <p:spPr>
          <a:xfrm>
            <a:off x="1828546" y="4651014"/>
            <a:ext cx="2877644" cy="750975"/>
          </a:xfrm>
          <a:prstGeom prst="rect">
            <a:avLst/>
          </a:prstGeom>
        </p:spPr>
        <p:txBody>
          <a:bodyPr wrap="square">
            <a:spAutoFit/>
          </a:bodyPr>
          <a:lstStyle/>
          <a:p>
            <a:pPr algn="r">
              <a:lnSpc>
                <a:spcPct val="120000"/>
              </a:lnSpc>
            </a:pPr>
            <a:r>
              <a:rPr lang="en-US" altLang="zh-CN" sz="1200" dirty="0" smtClean="0"/>
              <a:t>Jennings, K. (2012). </a:t>
            </a:r>
            <a:r>
              <a:rPr lang="en-US" altLang="zh-CN" sz="1200" dirty="0" err="1" smtClean="0"/>
              <a:t>Maphead</a:t>
            </a:r>
            <a:r>
              <a:rPr lang="en-US" altLang="zh-CN" sz="1200" dirty="0" smtClean="0"/>
              <a:t>: Charting the Wide, Weird World of Geography Wonks. Simon and Schuster.</a:t>
            </a:r>
            <a:endParaRPr lang="zh-CN" altLang="en-US" sz="1200" dirty="0"/>
          </a:p>
        </p:txBody>
      </p:sp>
      <p:pic>
        <p:nvPicPr>
          <p:cNvPr id="8" name="图片 7" descr="世界地形空白.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0412" y="568476"/>
            <a:ext cx="4276325" cy="2684042"/>
          </a:xfrm>
          <a:prstGeom prst="rect">
            <a:avLst/>
          </a:prstGeom>
        </p:spPr>
      </p:pic>
      <p:pic>
        <p:nvPicPr>
          <p:cNvPr id="9" name="图片 8" descr="original.jpg"/>
          <p:cNvPicPr>
            <a:picLocks noChangeAspect="1"/>
          </p:cNvPicPr>
          <p:nvPr/>
        </p:nvPicPr>
        <p:blipFill rotWithShape="1">
          <a:blip r:embed="rId5" cstate="screen">
            <a:extLst>
              <a:ext uri="{28A0092B-C50C-407E-A947-70E740481C1C}">
                <a14:useLocalDpi xmlns:a14="http://schemas.microsoft.com/office/drawing/2010/main"/>
              </a:ext>
            </a:extLst>
          </a:blip>
          <a:srcRect t="-130"/>
          <a:stretch/>
        </p:blipFill>
        <p:spPr>
          <a:xfrm>
            <a:off x="4998637" y="544286"/>
            <a:ext cx="3784774" cy="5302339"/>
          </a:xfrm>
          <a:prstGeom prst="rect">
            <a:avLst/>
          </a:prstGeom>
        </p:spPr>
      </p:pic>
      <p:sp>
        <p:nvSpPr>
          <p:cNvPr id="10" name="矩形 9"/>
          <p:cNvSpPr/>
          <p:nvPr/>
        </p:nvSpPr>
        <p:spPr>
          <a:xfrm>
            <a:off x="4572000" y="6450763"/>
            <a:ext cx="4572000" cy="553998"/>
          </a:xfrm>
          <a:prstGeom prst="rect">
            <a:avLst/>
          </a:prstGeom>
        </p:spPr>
        <p:txBody>
          <a:bodyPr>
            <a:spAutoFit/>
          </a:bodyPr>
          <a:lstStyle/>
          <a:p>
            <a:pPr algn="r"/>
            <a:r>
              <a:rPr lang="en-US" altLang="zh-CN" sz="1000" dirty="0"/>
              <a:t>http://news.163.com/13/1011/16/9ATV183R00014AEE.html?f=</a:t>
            </a:r>
            <a:r>
              <a:rPr lang="en-US" altLang="zh-CN" sz="1000" dirty="0" err="1"/>
              <a:t>jsearch</a:t>
            </a:r>
            <a:endParaRPr lang="en-US" altLang="zh-CN" sz="1000" dirty="0"/>
          </a:p>
          <a:p>
            <a:pPr algn="r"/>
            <a:r>
              <a:rPr lang="en-US" altLang="zh-CN" sz="1000" dirty="0"/>
              <a:t>http://</a:t>
            </a:r>
            <a:r>
              <a:rPr lang="en-US" altLang="zh-CN" sz="1000" dirty="0" err="1"/>
              <a:t>mil.cssn.cn</a:t>
            </a:r>
            <a:r>
              <a:rPr lang="en-US" altLang="zh-CN" sz="1000" dirty="0"/>
              <a:t>/</a:t>
            </a:r>
            <a:r>
              <a:rPr lang="en-US" altLang="zh-CN" sz="1000" dirty="0" err="1"/>
              <a:t>jsx</a:t>
            </a:r>
            <a:r>
              <a:rPr lang="en-US" altLang="zh-CN" sz="1000" dirty="0"/>
              <a:t>/</a:t>
            </a:r>
            <a:r>
              <a:rPr lang="en-US" altLang="zh-CN" sz="1000" dirty="0" err="1"/>
              <a:t>jsfsy_jsx</a:t>
            </a:r>
            <a:r>
              <a:rPr lang="en-US" altLang="zh-CN" sz="1000" dirty="0"/>
              <a:t>/201401/t20140102_933999.shtml</a:t>
            </a:r>
          </a:p>
          <a:p>
            <a:pPr algn="r"/>
            <a:endParaRPr lang="zh-CN" altLang="en-US" sz="1000" dirty="0"/>
          </a:p>
        </p:txBody>
      </p:sp>
    </p:spTree>
    <p:extLst>
      <p:ext uri="{BB962C8B-B14F-4D97-AF65-F5344CB8AC3E}">
        <p14:creationId xmlns:p14="http://schemas.microsoft.com/office/powerpoint/2010/main" val="1848609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405564" y="483994"/>
            <a:ext cx="7104707" cy="3811588"/>
          </a:xfrm>
        </p:spPr>
        <p:txBody>
          <a:bodyPr>
            <a:normAutofit/>
          </a:bodyPr>
          <a:lstStyle/>
          <a:p>
            <a:r>
              <a:rPr lang="en-US" altLang="zh-CN" dirty="0"/>
              <a:t>Worldwide situation of countries according to their respect for press freedom, </a:t>
            </a:r>
            <a:br>
              <a:rPr lang="en-US" altLang="zh-CN" dirty="0"/>
            </a:br>
            <a:r>
              <a:rPr lang="en-US" altLang="zh-CN" dirty="0"/>
              <a:t>as provided in the Press Freedom Index by Reporters sans </a:t>
            </a:r>
            <a:r>
              <a:rPr lang="en-US" altLang="zh-CN" dirty="0" err="1"/>
              <a:t>frontières</a:t>
            </a:r>
            <a:r>
              <a:rPr lang="en-US" altLang="zh-CN" dirty="0"/>
              <a:t>/Reporters without borders</a:t>
            </a:r>
            <a:r>
              <a:rPr lang="en-US" altLang="zh-CN" dirty="0" smtClean="0"/>
              <a:t>.</a:t>
            </a:r>
            <a:r>
              <a:rPr lang="zh-CN" altLang="en-US" dirty="0" smtClean="0"/>
              <a:t> </a:t>
            </a:r>
            <a:r>
              <a:rPr lang="en-US" altLang="zh-CN" dirty="0" smtClean="0"/>
              <a:t>(http://</a:t>
            </a:r>
            <a:r>
              <a:rPr lang="en-US" altLang="zh-CN" dirty="0" err="1" smtClean="0"/>
              <a:t>www.nationsonline.org</a:t>
            </a:r>
            <a:r>
              <a:rPr lang="en-US" altLang="zh-CN" dirty="0" smtClean="0"/>
              <a:t>/</a:t>
            </a:r>
            <a:r>
              <a:rPr lang="en-US" altLang="zh-CN" dirty="0" err="1" smtClean="0"/>
              <a:t>oneworld</a:t>
            </a:r>
            <a:r>
              <a:rPr lang="en-US" altLang="zh-CN" dirty="0" smtClean="0"/>
              <a:t>/map/</a:t>
            </a:r>
            <a:r>
              <a:rPr lang="en-US" altLang="zh-CN" dirty="0" err="1" smtClean="0"/>
              <a:t>press_freedom_map.htm</a:t>
            </a:r>
            <a:r>
              <a:rPr lang="en-US" altLang="zh-CN" dirty="0" smtClean="0"/>
              <a:t>)</a:t>
            </a:r>
            <a:endParaRPr lang="zh-CN" altLang="zh-CN" dirty="0"/>
          </a:p>
          <a:p>
            <a:endParaRPr kumimoji="1" lang="zh-CN" altLang="en-US" dirty="0"/>
          </a:p>
        </p:txBody>
      </p:sp>
      <p:pic>
        <p:nvPicPr>
          <p:cNvPr id="6" name="图片 5" descr="press-freedom-worldmap-1200px.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8417" y="1294016"/>
            <a:ext cx="6664477" cy="4759547"/>
          </a:xfrm>
          <a:prstGeom prst="rect">
            <a:avLst/>
          </a:prstGeom>
        </p:spPr>
      </p:pic>
    </p:spTree>
    <p:extLst>
      <p:ext uri="{BB962C8B-B14F-4D97-AF65-F5344CB8AC3E}">
        <p14:creationId xmlns:p14="http://schemas.microsoft.com/office/powerpoint/2010/main" val="1734024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6380" y="4406900"/>
            <a:ext cx="7772400" cy="1362075"/>
          </a:xfrm>
        </p:spPr>
        <p:txBody>
          <a:bodyPr/>
          <a:lstStyle/>
          <a:p>
            <a:r>
              <a:rPr kumimoji="1" lang="en-US" altLang="zh-CN" dirty="0" smtClean="0"/>
              <a:t>Techniques</a:t>
            </a:r>
            <a:endParaRPr kumimoji="1" lang="zh-CN" altLang="en-US" dirty="0"/>
          </a:p>
        </p:txBody>
      </p:sp>
      <p:sp>
        <p:nvSpPr>
          <p:cNvPr id="6" name="文本占位符 5"/>
          <p:cNvSpPr>
            <a:spLocks noGrp="1"/>
          </p:cNvSpPr>
          <p:nvPr>
            <p:ph type="body" idx="1"/>
          </p:nvPr>
        </p:nvSpPr>
        <p:spPr>
          <a:xfrm>
            <a:off x="619341" y="4103012"/>
            <a:ext cx="7772400" cy="840535"/>
          </a:xfrm>
        </p:spPr>
        <p:txBody>
          <a:bodyPr>
            <a:normAutofit/>
          </a:bodyPr>
          <a:lstStyle/>
          <a:p>
            <a:r>
              <a:rPr lang="en-US" altLang="zh-CN" dirty="0" smtClean="0"/>
              <a:t>What</a:t>
            </a:r>
            <a:r>
              <a:rPr lang="zh-CN" altLang="en-US" dirty="0" smtClean="0"/>
              <a:t> </a:t>
            </a:r>
            <a:r>
              <a:rPr lang="en-US" altLang="zh-CN" dirty="0" smtClean="0"/>
              <a:t>kind of </a:t>
            </a:r>
            <a:r>
              <a:rPr lang="en-US" altLang="zh-CN" dirty="0" smtClean="0"/>
              <a:t>VGIs are </a:t>
            </a:r>
            <a:r>
              <a:rPr lang="en-US" altLang="zh-CN" dirty="0" smtClean="0"/>
              <a:t>available or in use for moving </a:t>
            </a:r>
            <a:r>
              <a:rPr lang="en-US" altLang="zh-CN" dirty="0"/>
              <a:t>critical GIS from dense theoretical discussions into meaningful </a:t>
            </a:r>
            <a:r>
              <a:rPr lang="en-US" altLang="zh-CN" dirty="0" smtClean="0"/>
              <a:t>practices</a:t>
            </a:r>
            <a:r>
              <a:rPr lang="en-US" altLang="zh-CN" dirty="0"/>
              <a:t>?</a:t>
            </a:r>
            <a:endParaRPr kumimoji="1" lang="zh-CN" altLang="en-US" dirty="0"/>
          </a:p>
        </p:txBody>
      </p:sp>
      <p:sp>
        <p:nvSpPr>
          <p:cNvPr id="3" name="矩形 2"/>
          <p:cNvSpPr/>
          <p:nvPr/>
        </p:nvSpPr>
        <p:spPr>
          <a:xfrm>
            <a:off x="192348" y="203324"/>
            <a:ext cx="5653863" cy="3704604"/>
          </a:xfrm>
          <a:prstGeom prst="rect">
            <a:avLst/>
          </a:prstGeom>
        </p:spPr>
        <p:txBody>
          <a:bodyPr wrap="square">
            <a:spAutoFit/>
          </a:bodyPr>
          <a:lstStyle/>
          <a:p>
            <a:pPr>
              <a:lnSpc>
                <a:spcPct val="120000"/>
              </a:lnSpc>
            </a:pPr>
            <a:r>
              <a:rPr lang="en-US" altLang="zh-CN" sz="1400" dirty="0" smtClean="0"/>
              <a:t>In </a:t>
            </a:r>
            <a:r>
              <a:rPr lang="en-US" altLang="zh-CN" sz="1400" dirty="0"/>
              <a:t>the 19th century, the long important schools of cartography and mapmaking were joined by aerial photography as early cameras were sent aloft on balloons and pigeons, and then on airplanes during the 20th century. The science and art of photographic interpretation and map making was accelerated during the Second World War and during the Cold War it took on new dimensions with the advent of satellites and computers. </a:t>
            </a:r>
            <a:endParaRPr lang="en-US" altLang="zh-CN" sz="1400" dirty="0" smtClean="0"/>
          </a:p>
          <a:p>
            <a:pPr>
              <a:lnSpc>
                <a:spcPct val="120000"/>
              </a:lnSpc>
            </a:pPr>
            <a:endParaRPr lang="en-US" altLang="zh-CN" sz="1400" dirty="0" smtClean="0"/>
          </a:p>
          <a:p>
            <a:pPr>
              <a:lnSpc>
                <a:spcPct val="120000"/>
              </a:lnSpc>
            </a:pPr>
            <a:r>
              <a:rPr lang="en-US" altLang="zh-CN" sz="1400" dirty="0" smtClean="0"/>
              <a:t>Satellites </a:t>
            </a:r>
            <a:r>
              <a:rPr lang="en-US" altLang="zh-CN" sz="1400" dirty="0"/>
              <a:t>allowed images of the Earth’s surface and human activities therein with certain limitations. Computers allowed storage and transfer of imagery together with the development of associated digital software, maps, and data sets on socioeconomic and environmental phenomena, collectively called geographic information systems (GIS)</a:t>
            </a:r>
            <a:r>
              <a:rPr lang="en-US" altLang="zh-CN" sz="1400" dirty="0" smtClean="0"/>
              <a:t>.</a:t>
            </a:r>
            <a:endParaRPr lang="zh-CN" altLang="en-US" sz="1400" dirty="0"/>
          </a:p>
        </p:txBody>
      </p:sp>
      <p:pic>
        <p:nvPicPr>
          <p:cNvPr id="4" name="图片 3" descr="屏幕快照 2014-03-26 4.26.46.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20177" y="324092"/>
            <a:ext cx="2498712" cy="3242273"/>
          </a:xfrm>
          <a:prstGeom prst="rect">
            <a:avLst/>
          </a:prstGeom>
        </p:spPr>
      </p:pic>
      <p:sp>
        <p:nvSpPr>
          <p:cNvPr id="7" name="矩形 6"/>
          <p:cNvSpPr/>
          <p:nvPr/>
        </p:nvSpPr>
        <p:spPr>
          <a:xfrm>
            <a:off x="3249166" y="6510259"/>
            <a:ext cx="5894834" cy="276999"/>
          </a:xfrm>
          <a:prstGeom prst="rect">
            <a:avLst/>
          </a:prstGeom>
        </p:spPr>
        <p:txBody>
          <a:bodyPr wrap="square">
            <a:spAutoFit/>
          </a:bodyPr>
          <a:lstStyle/>
          <a:p>
            <a:pPr algn="r"/>
            <a:r>
              <a:rPr lang="en-US" altLang="zh-CN" sz="1200" dirty="0"/>
              <a:t>http://</a:t>
            </a:r>
            <a:r>
              <a:rPr lang="en-US" altLang="zh-CN" sz="1200" dirty="0" err="1"/>
              <a:t>www.aaas.org</a:t>
            </a:r>
            <a:r>
              <a:rPr lang="en-US" altLang="zh-CN" sz="1200" dirty="0"/>
              <a:t>/report/human-rights-applications-remote-sensing</a:t>
            </a:r>
            <a:endParaRPr lang="zh-CN" altLang="en-US" sz="1200" dirty="0"/>
          </a:p>
        </p:txBody>
      </p:sp>
    </p:spTree>
    <p:extLst>
      <p:ext uri="{BB962C8B-B14F-4D97-AF65-F5344CB8AC3E}">
        <p14:creationId xmlns:p14="http://schemas.microsoft.com/office/powerpoint/2010/main" val="1663172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35628" y="6065874"/>
            <a:ext cx="5685899" cy="600076"/>
          </a:xfrm>
        </p:spPr>
        <p:txBody>
          <a:bodyPr/>
          <a:lstStyle/>
          <a:p>
            <a:r>
              <a:rPr kumimoji="1" lang="en-US" altLang="zh-CN" dirty="0" smtClean="0"/>
              <a:t>Volunteered Geographic Information, VGI</a:t>
            </a:r>
            <a:endParaRPr kumimoji="1" lang="zh-CN" altLang="en-US" dirty="0"/>
          </a:p>
        </p:txBody>
      </p:sp>
      <p:sp>
        <p:nvSpPr>
          <p:cNvPr id="6" name="文本占位符 5"/>
          <p:cNvSpPr>
            <a:spLocks noGrp="1"/>
          </p:cNvSpPr>
          <p:nvPr>
            <p:ph type="body" sz="half" idx="2"/>
          </p:nvPr>
        </p:nvSpPr>
        <p:spPr>
          <a:xfrm>
            <a:off x="2798883" y="5766202"/>
            <a:ext cx="3559387" cy="316319"/>
          </a:xfrm>
        </p:spPr>
        <p:txBody>
          <a:bodyPr/>
          <a:lstStyle/>
          <a:p>
            <a:r>
              <a:rPr kumimoji="1" lang="en-US" altLang="zh-CN" dirty="0" smtClean="0"/>
              <a:t>the Arab spring, social media, e.g. Facebook, twitter</a:t>
            </a:r>
            <a:endParaRPr kumimoji="1" lang="zh-CN" altLang="en-US" dirty="0"/>
          </a:p>
        </p:txBody>
      </p:sp>
      <p:grpSp>
        <p:nvGrpSpPr>
          <p:cNvPr id="12" name="组 11"/>
          <p:cNvGrpSpPr/>
          <p:nvPr/>
        </p:nvGrpSpPr>
        <p:grpSpPr>
          <a:xfrm>
            <a:off x="1311454" y="234869"/>
            <a:ext cx="6247586" cy="5296153"/>
            <a:chOff x="1921636" y="685800"/>
            <a:chExt cx="5145452" cy="4361861"/>
          </a:xfrm>
        </p:grpSpPr>
        <p:pic>
          <p:nvPicPr>
            <p:cNvPr id="2" name="图片 1" descr="twitterrev.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1636" y="3247661"/>
              <a:ext cx="2687846" cy="1800000"/>
            </a:xfrm>
            <a:prstGeom prst="rect">
              <a:avLst/>
            </a:prstGeom>
          </p:spPr>
        </p:pic>
        <p:pic>
          <p:nvPicPr>
            <p:cNvPr id="8" name="图片 7" descr="egypt-arab-spring-facebook-twitter.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09482" y="3247661"/>
              <a:ext cx="2457606" cy="1800000"/>
            </a:xfrm>
            <a:prstGeom prst="rect">
              <a:avLst/>
            </a:prstGeom>
          </p:spPr>
        </p:pic>
        <p:pic>
          <p:nvPicPr>
            <p:cNvPr id="10" name="图片 9" descr="163413_479288597199_8388607_n.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1636" y="685800"/>
              <a:ext cx="5145452" cy="2561861"/>
            </a:xfrm>
            <a:prstGeom prst="rect">
              <a:avLst/>
            </a:prstGeom>
          </p:spPr>
        </p:pic>
      </p:grpSp>
    </p:spTree>
    <p:extLst>
      <p:ext uri="{BB962C8B-B14F-4D97-AF65-F5344CB8AC3E}">
        <p14:creationId xmlns:p14="http://schemas.microsoft.com/office/powerpoint/2010/main" val="3317895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8192" y="304800"/>
            <a:ext cx="5258895" cy="810726"/>
          </a:xfrm>
        </p:spPr>
        <p:txBody>
          <a:bodyPr/>
          <a:lstStyle/>
          <a:p>
            <a:r>
              <a:rPr kumimoji="1" lang="en-US" altLang="zh-CN" dirty="0" smtClean="0"/>
              <a:t>Sahana</a:t>
            </a:r>
            <a:r>
              <a:rPr kumimoji="1" lang="en-US" altLang="zh-CN" dirty="0"/>
              <a:t> </a:t>
            </a:r>
            <a:r>
              <a:rPr kumimoji="1" lang="en-US" altLang="zh-CN" dirty="0" smtClean="0"/>
              <a:t>– Disaster Management System</a:t>
            </a:r>
            <a:endParaRPr kumimoji="1" lang="zh-CN" altLang="en-US" dirty="0"/>
          </a:p>
        </p:txBody>
      </p:sp>
      <p:sp>
        <p:nvSpPr>
          <p:cNvPr id="6" name="文本占位符 5"/>
          <p:cNvSpPr>
            <a:spLocks noGrp="1"/>
          </p:cNvSpPr>
          <p:nvPr>
            <p:ph type="body" sz="half" idx="2"/>
          </p:nvPr>
        </p:nvSpPr>
        <p:spPr>
          <a:xfrm>
            <a:off x="398192" y="1124670"/>
            <a:ext cx="2949178" cy="3811588"/>
          </a:xfrm>
        </p:spPr>
        <p:txBody>
          <a:bodyPr/>
          <a:lstStyle/>
          <a:p>
            <a:r>
              <a:rPr kumimoji="1" lang="en-US" altLang="zh-CN" dirty="0" smtClean="0"/>
              <a:t>Tsunami -- Web </a:t>
            </a:r>
            <a:r>
              <a:rPr kumimoji="1" lang="en-US" altLang="zh-CN" dirty="0" smtClean="0"/>
              <a:t>mapping for VGI  </a:t>
            </a:r>
            <a:endParaRPr kumimoji="1" lang="en-US" altLang="zh-CN" dirty="0" smtClean="0"/>
          </a:p>
        </p:txBody>
      </p:sp>
      <p:pic>
        <p:nvPicPr>
          <p:cNvPr id="9" name="图片 8" descr="屏幕快照 2014-03-26 5.11.02 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5880" y="1861802"/>
            <a:ext cx="6826040" cy="4636896"/>
          </a:xfrm>
          <a:prstGeom prst="rect">
            <a:avLst/>
          </a:prstGeom>
        </p:spPr>
      </p:pic>
    </p:spTree>
    <p:extLst>
      <p:ext uri="{BB962C8B-B14F-4D97-AF65-F5344CB8AC3E}">
        <p14:creationId xmlns:p14="http://schemas.microsoft.com/office/powerpoint/2010/main" val="1680055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870148" y="458256"/>
            <a:ext cx="2949178" cy="595423"/>
          </a:xfrm>
        </p:spPr>
        <p:txBody>
          <a:bodyPr/>
          <a:lstStyle/>
          <a:p>
            <a:r>
              <a:rPr kumimoji="1" lang="en-US" altLang="zh-CN" dirty="0" smtClean="0"/>
              <a:t>VGI</a:t>
            </a:r>
            <a:r>
              <a:rPr kumimoji="1" lang="zh-CN" altLang="en-US" dirty="0" smtClean="0"/>
              <a:t> </a:t>
            </a:r>
            <a:r>
              <a:rPr kumimoji="1" lang="en-US" altLang="zh-CN" dirty="0" smtClean="0"/>
              <a:t>-</a:t>
            </a:r>
            <a:r>
              <a:rPr kumimoji="1" lang="zh-CN" altLang="en-US" dirty="0" smtClean="0"/>
              <a:t>  </a:t>
            </a:r>
            <a:r>
              <a:rPr kumimoji="1" lang="en-US" altLang="zh-CN" dirty="0" smtClean="0"/>
              <a:t>Digital</a:t>
            </a:r>
            <a:r>
              <a:rPr kumimoji="1" lang="zh-CN" altLang="en-US" dirty="0" smtClean="0"/>
              <a:t> </a:t>
            </a:r>
            <a:r>
              <a:rPr kumimoji="1" lang="en-US" altLang="zh-CN" dirty="0" smtClean="0"/>
              <a:t>Globe</a:t>
            </a:r>
            <a:endParaRPr kumimoji="1" lang="zh-CN" altLang="en-US" dirty="0"/>
          </a:p>
        </p:txBody>
      </p:sp>
      <p:sp>
        <p:nvSpPr>
          <p:cNvPr id="6" name="文本占位符 5"/>
          <p:cNvSpPr>
            <a:spLocks noGrp="1"/>
          </p:cNvSpPr>
          <p:nvPr>
            <p:ph type="body" sz="half" idx="2"/>
          </p:nvPr>
        </p:nvSpPr>
        <p:spPr>
          <a:xfrm>
            <a:off x="2870148" y="5305646"/>
            <a:ext cx="2949178" cy="829155"/>
          </a:xfrm>
        </p:spPr>
        <p:txBody>
          <a:bodyPr>
            <a:normAutofit fontScale="92500" lnSpcReduction="20000"/>
          </a:bodyPr>
          <a:lstStyle/>
          <a:p>
            <a:r>
              <a:rPr kumimoji="1" lang="en-US" altLang="zh-CN" dirty="0" smtClean="0"/>
              <a:t>Malaysian Missing Airplane</a:t>
            </a:r>
            <a:r>
              <a:rPr kumimoji="1" lang="zh-CN" altLang="en-US" dirty="0" smtClean="0"/>
              <a:t>  </a:t>
            </a:r>
            <a:r>
              <a:rPr kumimoji="1" lang="en-US" altLang="zh-CN" dirty="0" smtClean="0"/>
              <a:t>MH370</a:t>
            </a:r>
          </a:p>
          <a:p>
            <a:r>
              <a:rPr kumimoji="1" lang="en-US" altLang="zh-CN" dirty="0" smtClean="0"/>
              <a:t>http://www.tomnod.com</a:t>
            </a:r>
            <a:r>
              <a:rPr kumimoji="1" lang="en-US" altLang="zh-CN" dirty="0"/>
              <a:t>/nod/challenge/malaysiaairsar2014</a:t>
            </a:r>
            <a:endParaRPr kumimoji="1" lang="en-US" altLang="zh-CN" dirty="0" smtClean="0"/>
          </a:p>
          <a:p>
            <a:r>
              <a:rPr kumimoji="1" lang="en-US" altLang="zh-CN" dirty="0" smtClean="0"/>
              <a:t> </a:t>
            </a:r>
          </a:p>
        </p:txBody>
      </p:sp>
      <p:pic>
        <p:nvPicPr>
          <p:cNvPr id="2" name="图片 1" descr="屏幕快照 2014-03-26 5.25.2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4737" y="1188764"/>
            <a:ext cx="5760000" cy="3846713"/>
          </a:xfrm>
          <a:prstGeom prst="rect">
            <a:avLst/>
          </a:prstGeom>
        </p:spPr>
      </p:pic>
    </p:spTree>
    <p:extLst>
      <p:ext uri="{BB962C8B-B14F-4D97-AF65-F5344CB8AC3E}">
        <p14:creationId xmlns:p14="http://schemas.microsoft.com/office/powerpoint/2010/main" val="718016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Development of GIS (so far) </a:t>
            </a:r>
            <a:endParaRPr lang="en-US" dirty="0"/>
          </a:p>
        </p:txBody>
      </p:sp>
      <p:sp>
        <p:nvSpPr>
          <p:cNvPr id="3" name="Content Placeholder 2"/>
          <p:cNvSpPr>
            <a:spLocks noGrp="1"/>
          </p:cNvSpPr>
          <p:nvPr>
            <p:ph idx="1"/>
          </p:nvPr>
        </p:nvSpPr>
        <p:spPr>
          <a:xfrm>
            <a:off x="628650" y="1825625"/>
            <a:ext cx="8515350" cy="4351338"/>
          </a:xfrm>
        </p:spPr>
        <p:txBody>
          <a:bodyPr/>
          <a:lstStyle/>
          <a:p>
            <a:pPr>
              <a:lnSpc>
                <a:spcPct val="130000"/>
              </a:lnSpc>
            </a:pPr>
            <a:r>
              <a:rPr lang="en-US" dirty="0" smtClean="0"/>
              <a:t>1962-1992</a:t>
            </a:r>
            <a:r>
              <a:rPr lang="en-US" dirty="0"/>
              <a:t>: GIS – </a:t>
            </a:r>
            <a:r>
              <a:rPr lang="en-US" b="1" dirty="0"/>
              <a:t>S for </a:t>
            </a:r>
            <a:r>
              <a:rPr lang="en-US" b="1" dirty="0" smtClean="0"/>
              <a:t>Systems (Roger Tomlinson)</a:t>
            </a:r>
            <a:endParaRPr lang="zh-CN" altLang="en-US" b="1" dirty="0"/>
          </a:p>
          <a:p>
            <a:pPr>
              <a:lnSpc>
                <a:spcPct val="130000"/>
              </a:lnSpc>
            </a:pPr>
            <a:r>
              <a:rPr lang="en-US" dirty="0" smtClean="0"/>
              <a:t>1992-2012</a:t>
            </a:r>
            <a:r>
              <a:rPr lang="en-US" dirty="0"/>
              <a:t>: GIS – </a:t>
            </a:r>
            <a:r>
              <a:rPr lang="en-US" b="1" dirty="0"/>
              <a:t>S for </a:t>
            </a:r>
            <a:r>
              <a:rPr lang="en-US" b="1" dirty="0" smtClean="0"/>
              <a:t>Science  (Michael Goodchild)</a:t>
            </a:r>
            <a:endParaRPr lang="zh-CN" altLang="en-US" b="1" dirty="0" smtClean="0"/>
          </a:p>
          <a:p>
            <a:pPr>
              <a:lnSpc>
                <a:spcPct val="130000"/>
              </a:lnSpc>
            </a:pPr>
            <a:r>
              <a:rPr lang="en-US" dirty="0" smtClean="0"/>
              <a:t>2012-2017</a:t>
            </a:r>
            <a:r>
              <a:rPr lang="en-US" dirty="0"/>
              <a:t>(?): GIS - S for a combinations of </a:t>
            </a:r>
            <a:r>
              <a:rPr lang="en-US" b="1" dirty="0" smtClean="0"/>
              <a:t>Systems</a:t>
            </a:r>
            <a:r>
              <a:rPr lang="en-US" b="1" dirty="0"/>
              <a:t>, Science, Services, Studies</a:t>
            </a:r>
            <a:r>
              <a:rPr lang="en-US" dirty="0"/>
              <a:t>, ..... </a:t>
            </a:r>
          </a:p>
          <a:p>
            <a:pPr marL="0" indent="0">
              <a:buNone/>
            </a:pPr>
            <a:endParaRPr lang="en-US" dirty="0"/>
          </a:p>
        </p:txBody>
      </p:sp>
    </p:spTree>
    <p:extLst>
      <p:ext uri="{BB962C8B-B14F-4D97-AF65-F5344CB8AC3E}">
        <p14:creationId xmlns:p14="http://schemas.microsoft.com/office/powerpoint/2010/main" val="738194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800100" y="342900"/>
            <a:ext cx="6583680" cy="822960"/>
          </a:xfrm>
        </p:spPr>
        <p:txBody>
          <a:bodyPr/>
          <a:lstStyle/>
          <a:p>
            <a:pPr algn="l" eaLnBrk="1" hangingPunct="1"/>
            <a:r>
              <a:rPr lang="en-US" altLang="en-US" sz="3600" b="1"/>
              <a:t>VGI and its implications</a:t>
            </a:r>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028700"/>
            <a:ext cx="6995160" cy="50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4"/>
          <p:cNvSpPr txBox="1">
            <a:spLocks noChangeArrowheads="1"/>
          </p:cNvSpPr>
          <p:nvPr/>
        </p:nvSpPr>
        <p:spPr bwMode="auto">
          <a:xfrm>
            <a:off x="3063240" y="6103620"/>
            <a:ext cx="50749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2200">
                <a:solidFill>
                  <a:srgbClr val="292B1E"/>
                </a:solidFill>
                <a:latin typeface="Optima"/>
                <a:ea typeface="ヒラギノ角ゴ Pro W3"/>
                <a:cs typeface="ヒラギノ角ゴ Pro W3"/>
                <a:sym typeface="Optima"/>
              </a:defRPr>
            </a:lvl1pPr>
            <a:lvl2pPr marL="742950" indent="-285750" algn="ctr" eaLnBrk="0" hangingPunct="0">
              <a:defRPr sz="2200">
                <a:solidFill>
                  <a:srgbClr val="292B1E"/>
                </a:solidFill>
                <a:latin typeface="Optima"/>
                <a:ea typeface="ヒラギノ角ゴ Pro W3"/>
                <a:cs typeface="ヒラギノ角ゴ Pro W3"/>
                <a:sym typeface="Optima"/>
              </a:defRPr>
            </a:lvl2pPr>
            <a:lvl3pPr marL="1143000" indent="-228600" algn="ctr" eaLnBrk="0" hangingPunct="0">
              <a:defRPr sz="2200">
                <a:solidFill>
                  <a:srgbClr val="292B1E"/>
                </a:solidFill>
                <a:latin typeface="Optima"/>
                <a:ea typeface="ヒラギノ角ゴ Pro W3"/>
                <a:cs typeface="ヒラギノ角ゴ Pro W3"/>
                <a:sym typeface="Optima"/>
              </a:defRPr>
            </a:lvl3pPr>
            <a:lvl4pPr marL="1600200" indent="-228600" algn="ctr" eaLnBrk="0" hangingPunct="0">
              <a:defRPr sz="2200">
                <a:solidFill>
                  <a:srgbClr val="292B1E"/>
                </a:solidFill>
                <a:latin typeface="Optima"/>
                <a:ea typeface="ヒラギノ角ゴ Pro W3"/>
                <a:cs typeface="ヒラギノ角ゴ Pro W3"/>
                <a:sym typeface="Optima"/>
              </a:defRPr>
            </a:lvl4pPr>
            <a:lvl5pPr marL="2057400" indent="-228600" algn="ctr" eaLnBrk="0" hangingPunct="0">
              <a:defRPr sz="2200">
                <a:solidFill>
                  <a:srgbClr val="292B1E"/>
                </a:solidFill>
                <a:latin typeface="Optima"/>
                <a:ea typeface="ヒラギノ角ゴ Pro W3"/>
                <a:cs typeface="ヒラギノ角ゴ Pro W3"/>
                <a:sym typeface="Optima"/>
              </a:defRPr>
            </a:lvl5pPr>
            <a:lvl6pPr marL="2514600" indent="-228600" algn="ctr" eaLnBrk="0" fontAlgn="base" hangingPunct="0">
              <a:spcBef>
                <a:spcPct val="0"/>
              </a:spcBef>
              <a:spcAft>
                <a:spcPct val="0"/>
              </a:spcAft>
              <a:defRPr sz="2200">
                <a:solidFill>
                  <a:srgbClr val="292B1E"/>
                </a:solidFill>
                <a:latin typeface="Optima"/>
                <a:ea typeface="ヒラギノ角ゴ Pro W3"/>
                <a:cs typeface="ヒラギノ角ゴ Pro W3"/>
                <a:sym typeface="Optima"/>
              </a:defRPr>
            </a:lvl6pPr>
            <a:lvl7pPr marL="2971800" indent="-228600" algn="ctr" eaLnBrk="0" fontAlgn="base" hangingPunct="0">
              <a:spcBef>
                <a:spcPct val="0"/>
              </a:spcBef>
              <a:spcAft>
                <a:spcPct val="0"/>
              </a:spcAft>
              <a:defRPr sz="2200">
                <a:solidFill>
                  <a:srgbClr val="292B1E"/>
                </a:solidFill>
                <a:latin typeface="Optima"/>
                <a:ea typeface="ヒラギノ角ゴ Pro W3"/>
                <a:cs typeface="ヒラギノ角ゴ Pro W3"/>
                <a:sym typeface="Optima"/>
              </a:defRPr>
            </a:lvl7pPr>
            <a:lvl8pPr marL="3429000" indent="-228600" algn="ctr" eaLnBrk="0" fontAlgn="base" hangingPunct="0">
              <a:spcBef>
                <a:spcPct val="0"/>
              </a:spcBef>
              <a:spcAft>
                <a:spcPct val="0"/>
              </a:spcAft>
              <a:defRPr sz="2200">
                <a:solidFill>
                  <a:srgbClr val="292B1E"/>
                </a:solidFill>
                <a:latin typeface="Optima"/>
                <a:ea typeface="ヒラギノ角ゴ Pro W3"/>
                <a:cs typeface="ヒラギノ角ゴ Pro W3"/>
                <a:sym typeface="Optima"/>
              </a:defRPr>
            </a:lvl8pPr>
            <a:lvl9pPr marL="3886200" indent="-228600" algn="ctr" eaLnBrk="0" fontAlgn="base" hangingPunct="0">
              <a:spcBef>
                <a:spcPct val="0"/>
              </a:spcBef>
              <a:spcAft>
                <a:spcPct val="0"/>
              </a:spcAft>
              <a:defRPr sz="2200">
                <a:solidFill>
                  <a:srgbClr val="292B1E"/>
                </a:solidFill>
                <a:latin typeface="Optima"/>
                <a:ea typeface="ヒラギノ角ゴ Pro W3"/>
                <a:cs typeface="ヒラギノ角ゴ Pro W3"/>
                <a:sym typeface="Optima"/>
              </a:defRPr>
            </a:lvl9pPr>
          </a:lstStyle>
          <a:p>
            <a:pPr algn="r" eaLnBrk="1" hangingPunct="1"/>
            <a:r>
              <a:rPr lang="en-US" altLang="en-US" sz="2160">
                <a:solidFill>
                  <a:schemeClr val="tx1"/>
                </a:solidFill>
              </a:rPr>
              <a:t>Budhathoki et. al (2008)</a:t>
            </a:r>
          </a:p>
        </p:txBody>
      </p:sp>
    </p:spTree>
    <p:extLst>
      <p:ext uri="{BB962C8B-B14F-4D97-AF65-F5344CB8AC3E}">
        <p14:creationId xmlns:p14="http://schemas.microsoft.com/office/powerpoint/2010/main" val="2169889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Participants</a:t>
            </a:r>
            <a:endParaRPr kumimoji="1" lang="zh-CN" altLang="en-US" dirty="0"/>
          </a:p>
        </p:txBody>
      </p:sp>
      <p:sp>
        <p:nvSpPr>
          <p:cNvPr id="6" name="文本占位符 5"/>
          <p:cNvSpPr>
            <a:spLocks noGrp="1"/>
          </p:cNvSpPr>
          <p:nvPr>
            <p:ph type="body" idx="1"/>
          </p:nvPr>
        </p:nvSpPr>
        <p:spPr/>
        <p:txBody>
          <a:bodyPr>
            <a:normAutofit/>
          </a:bodyPr>
          <a:lstStyle/>
          <a:p>
            <a:r>
              <a:rPr kumimoji="1" lang="en-US" altLang="zh-CN" dirty="0" smtClean="0"/>
              <a:t>Governments, Organizations (companies, NGOs, etc.) and Individuals.</a:t>
            </a:r>
            <a:endParaRPr kumimoji="1" lang="zh-CN" altLang="en-US" dirty="0"/>
          </a:p>
        </p:txBody>
      </p:sp>
      <p:sp>
        <p:nvSpPr>
          <p:cNvPr id="4" name="矩形 3"/>
          <p:cNvSpPr/>
          <p:nvPr/>
        </p:nvSpPr>
        <p:spPr>
          <a:xfrm>
            <a:off x="835784" y="1046708"/>
            <a:ext cx="2162298" cy="34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dirty="0" smtClean="0"/>
              <a:t>Government</a:t>
            </a:r>
            <a:endParaRPr kumimoji="1" lang="zh-CN" altLang="en-US" dirty="0"/>
          </a:p>
        </p:txBody>
      </p:sp>
      <p:sp>
        <p:nvSpPr>
          <p:cNvPr id="7" name="矩形 6"/>
          <p:cNvSpPr/>
          <p:nvPr/>
        </p:nvSpPr>
        <p:spPr>
          <a:xfrm>
            <a:off x="3745399" y="1046708"/>
            <a:ext cx="3188292" cy="34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dirty="0" smtClean="0"/>
              <a:t>Individuals (Volunteers)</a:t>
            </a:r>
            <a:endParaRPr kumimoji="1" lang="zh-CN" altLang="en-US" dirty="0"/>
          </a:p>
        </p:txBody>
      </p:sp>
      <p:sp>
        <p:nvSpPr>
          <p:cNvPr id="8" name="矩形 7"/>
          <p:cNvSpPr/>
          <p:nvPr/>
        </p:nvSpPr>
        <p:spPr>
          <a:xfrm>
            <a:off x="835784" y="1930914"/>
            <a:ext cx="2162298" cy="34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dirty="0" smtClean="0"/>
              <a:t>Professional</a:t>
            </a:r>
            <a:endParaRPr kumimoji="1" lang="zh-CN" altLang="en-US" dirty="0"/>
          </a:p>
        </p:txBody>
      </p:sp>
      <p:sp>
        <p:nvSpPr>
          <p:cNvPr id="9" name="矩形 8"/>
          <p:cNvSpPr/>
          <p:nvPr/>
        </p:nvSpPr>
        <p:spPr>
          <a:xfrm>
            <a:off x="3745399" y="1930914"/>
            <a:ext cx="2162298" cy="34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dirty="0" smtClean="0"/>
              <a:t>Non-Professional</a:t>
            </a:r>
            <a:endParaRPr kumimoji="1" lang="zh-CN" altLang="en-US" dirty="0"/>
          </a:p>
        </p:txBody>
      </p:sp>
      <p:sp>
        <p:nvSpPr>
          <p:cNvPr id="10" name="矩形 9"/>
          <p:cNvSpPr/>
          <p:nvPr/>
        </p:nvSpPr>
        <p:spPr>
          <a:xfrm>
            <a:off x="835784" y="2930015"/>
            <a:ext cx="2162298" cy="34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dirty="0" smtClean="0"/>
              <a:t>Close</a:t>
            </a:r>
            <a:endParaRPr kumimoji="1" lang="zh-CN" altLang="en-US" dirty="0"/>
          </a:p>
        </p:txBody>
      </p:sp>
      <p:sp>
        <p:nvSpPr>
          <p:cNvPr id="11" name="矩形 10"/>
          <p:cNvSpPr/>
          <p:nvPr/>
        </p:nvSpPr>
        <p:spPr>
          <a:xfrm>
            <a:off x="3745399" y="2930015"/>
            <a:ext cx="2162298" cy="34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dirty="0" smtClean="0"/>
              <a:t>Open</a:t>
            </a:r>
            <a:endParaRPr kumimoji="1" lang="zh-CN" altLang="en-US" dirty="0"/>
          </a:p>
        </p:txBody>
      </p:sp>
      <p:cxnSp>
        <p:nvCxnSpPr>
          <p:cNvPr id="12" name="直线箭头连接符 11"/>
          <p:cNvCxnSpPr>
            <a:stCxn id="4" idx="3"/>
            <a:endCxn id="7" idx="1"/>
          </p:cNvCxnSpPr>
          <p:nvPr/>
        </p:nvCxnSpPr>
        <p:spPr>
          <a:xfrm>
            <a:off x="2998082" y="1218337"/>
            <a:ext cx="7473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a:stCxn id="8" idx="3"/>
            <a:endCxn id="9" idx="1"/>
          </p:cNvCxnSpPr>
          <p:nvPr/>
        </p:nvCxnSpPr>
        <p:spPr>
          <a:xfrm>
            <a:off x="2998082" y="2102543"/>
            <a:ext cx="7473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a:stCxn id="10" idx="3"/>
            <a:endCxn id="11" idx="1"/>
          </p:cNvCxnSpPr>
          <p:nvPr/>
        </p:nvCxnSpPr>
        <p:spPr>
          <a:xfrm>
            <a:off x="2998082" y="3101644"/>
            <a:ext cx="7473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标题 3"/>
          <p:cNvSpPr txBox="1">
            <a:spLocks/>
          </p:cNvSpPr>
          <p:nvPr/>
        </p:nvSpPr>
        <p:spPr>
          <a:xfrm>
            <a:off x="843071" y="5179331"/>
            <a:ext cx="6513942" cy="56673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r>
              <a:rPr kumimoji="1" lang="en-US" altLang="zh-CN" sz="2800" i="1" dirty="0" smtClean="0"/>
              <a:t>Geotech itself is undergoing a course of </a:t>
            </a:r>
            <a:r>
              <a:rPr kumimoji="1" lang="en-US" altLang="zh-CN" sz="2800" i="1" dirty="0" smtClean="0">
                <a:solidFill>
                  <a:srgbClr val="F79646"/>
                </a:solidFill>
              </a:rPr>
              <a:t>power shift.</a:t>
            </a:r>
            <a:endParaRPr kumimoji="1" lang="zh-CN" altLang="en-US" sz="2800" i="1" dirty="0">
              <a:solidFill>
                <a:srgbClr val="F79646"/>
              </a:solidFill>
            </a:endParaRPr>
          </a:p>
        </p:txBody>
      </p:sp>
    </p:spTree>
    <p:extLst>
      <p:ext uri="{BB962C8B-B14F-4D97-AF65-F5344CB8AC3E}">
        <p14:creationId xmlns:p14="http://schemas.microsoft.com/office/powerpoint/2010/main" val="24398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23888" y="2129568"/>
            <a:ext cx="7886700" cy="2852737"/>
          </a:xfrm>
        </p:spPr>
        <p:txBody>
          <a:bodyPr/>
          <a:lstStyle/>
          <a:p>
            <a:r>
              <a:rPr kumimoji="1" lang="en-US" altLang="zh-CN" dirty="0" smtClean="0"/>
              <a:t>Empowering the </a:t>
            </a:r>
            <a:r>
              <a:rPr kumimoji="1" lang="en-US" altLang="zh-CN" i="1" dirty="0" smtClean="0">
                <a:solidFill>
                  <a:schemeClr val="accent6"/>
                </a:solidFill>
              </a:rPr>
              <a:t>powerless</a:t>
            </a:r>
            <a:endParaRPr kumimoji="1" lang="zh-CN" altLang="en-US" i="1" dirty="0">
              <a:solidFill>
                <a:schemeClr val="accent6"/>
              </a:solidFill>
            </a:endParaRPr>
          </a:p>
        </p:txBody>
      </p:sp>
      <p:sp>
        <p:nvSpPr>
          <p:cNvPr id="6" name="文本占位符 5"/>
          <p:cNvSpPr>
            <a:spLocks noGrp="1"/>
          </p:cNvSpPr>
          <p:nvPr>
            <p:ph type="body" idx="1"/>
          </p:nvPr>
        </p:nvSpPr>
        <p:spPr>
          <a:xfrm>
            <a:off x="623888" y="3656806"/>
            <a:ext cx="7986258" cy="1500187"/>
          </a:xfrm>
        </p:spPr>
        <p:txBody>
          <a:bodyPr/>
          <a:lstStyle/>
          <a:p>
            <a:r>
              <a:rPr kumimoji="1" lang="en-US" altLang="zh-CN" dirty="0" smtClean="0"/>
              <a:t>Who is the powerless, and how to empowering </a:t>
            </a:r>
            <a:r>
              <a:rPr kumimoji="1" lang="en-US" altLang="zh-CN" dirty="0" smtClean="0"/>
              <a:t>with VGI?</a:t>
            </a:r>
            <a:endParaRPr kumimoji="1" lang="en-US" altLang="zh-CN" dirty="0" smtClean="0"/>
          </a:p>
        </p:txBody>
      </p:sp>
      <p:sp>
        <p:nvSpPr>
          <p:cNvPr id="2" name="矩形 1"/>
          <p:cNvSpPr/>
          <p:nvPr/>
        </p:nvSpPr>
        <p:spPr>
          <a:xfrm>
            <a:off x="849108" y="5599698"/>
            <a:ext cx="7136190" cy="338554"/>
          </a:xfrm>
          <a:prstGeom prst="rect">
            <a:avLst/>
          </a:prstGeom>
        </p:spPr>
        <p:txBody>
          <a:bodyPr wrap="square">
            <a:spAutoFit/>
          </a:bodyPr>
          <a:lstStyle/>
          <a:p>
            <a:r>
              <a:rPr lang="en-US" altLang="zh-CN" sz="1600" dirty="0" smtClean="0"/>
              <a:t>Ethnic minorities, women, not straights, disables, children</a:t>
            </a:r>
            <a:r>
              <a:rPr lang="en-US" altLang="zh-CN" sz="1600" dirty="0" smtClean="0">
                <a:solidFill>
                  <a:srgbClr val="FFFFFF"/>
                </a:solidFill>
              </a:rPr>
              <a:t>, </a:t>
            </a:r>
            <a:r>
              <a:rPr lang="en-US" altLang="zh-CN" sz="1600" dirty="0" smtClean="0">
                <a:solidFill>
                  <a:schemeClr val="accent6"/>
                </a:solidFill>
              </a:rPr>
              <a:t>animals</a:t>
            </a:r>
            <a:r>
              <a:rPr lang="en-US" altLang="zh-CN" sz="1600" dirty="0" smtClean="0">
                <a:solidFill>
                  <a:srgbClr val="FFFFFF"/>
                </a:solidFill>
              </a:rPr>
              <a:t>.</a:t>
            </a:r>
          </a:p>
        </p:txBody>
      </p:sp>
      <p:pic>
        <p:nvPicPr>
          <p:cNvPr id="3" name="图片 2" descr="6gLwAngb6cyRoPUkRSXRlDl72eJkfbmt4t8yenImKBVvK0kTmF0xjctABnaLJIm9.jpe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88743" y="2075062"/>
            <a:ext cx="1446545" cy="1440000"/>
          </a:xfrm>
          <a:prstGeom prst="rect">
            <a:avLst/>
          </a:prstGeom>
        </p:spPr>
      </p:pic>
      <p:pic>
        <p:nvPicPr>
          <p:cNvPr id="4" name="图片 3" descr="800px-A_girl_and_her_dog.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42198" y="635062"/>
            <a:ext cx="1446545" cy="1440000"/>
          </a:xfrm>
          <a:prstGeom prst="rect">
            <a:avLst/>
          </a:prstGeom>
        </p:spPr>
      </p:pic>
      <p:pic>
        <p:nvPicPr>
          <p:cNvPr id="8" name="图片 7" descr="empathy (1).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9108" y="635062"/>
            <a:ext cx="1446545" cy="1440000"/>
          </a:xfrm>
          <a:prstGeom prst="rect">
            <a:avLst/>
          </a:prstGeom>
        </p:spPr>
      </p:pic>
      <p:pic>
        <p:nvPicPr>
          <p:cNvPr id="9" name="图片 8" descr="animal-altruism02.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95653" y="2075062"/>
            <a:ext cx="1446545" cy="1440000"/>
          </a:xfrm>
          <a:prstGeom prst="rect">
            <a:avLst/>
          </a:prstGeom>
        </p:spPr>
      </p:pic>
      <p:pic>
        <p:nvPicPr>
          <p:cNvPr id="11" name="图片 10" descr="Animal-Animal-acting-human-Baby-with-non-human-primate.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35288" y="635062"/>
            <a:ext cx="1414104" cy="1440000"/>
          </a:xfrm>
          <a:prstGeom prst="rect">
            <a:avLst/>
          </a:prstGeom>
        </p:spPr>
      </p:pic>
    </p:spTree>
    <p:extLst>
      <p:ext uri="{BB962C8B-B14F-4D97-AF65-F5344CB8AC3E}">
        <p14:creationId xmlns:p14="http://schemas.microsoft.com/office/powerpoint/2010/main" val="19755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smtClean="0"/>
              <a:t>Women</a:t>
            </a:r>
            <a:endParaRPr kumimoji="1" lang="zh-CN" altLang="en-US" dirty="0"/>
          </a:p>
        </p:txBody>
      </p:sp>
      <p:sp>
        <p:nvSpPr>
          <p:cNvPr id="6" name="文本占位符 5"/>
          <p:cNvSpPr>
            <a:spLocks noGrp="1"/>
          </p:cNvSpPr>
          <p:nvPr>
            <p:ph type="body" sz="half" idx="2"/>
          </p:nvPr>
        </p:nvSpPr>
        <p:spPr/>
        <p:txBody>
          <a:bodyPr/>
          <a:lstStyle/>
          <a:p>
            <a:r>
              <a:rPr kumimoji="1" lang="en-US" altLang="zh-CN" dirty="0"/>
              <a:t>http://</a:t>
            </a:r>
            <a:r>
              <a:rPr kumimoji="1" lang="en-US" altLang="zh-CN" dirty="0" err="1"/>
              <a:t>harassmap.org</a:t>
            </a:r>
            <a:r>
              <a:rPr kumimoji="1" lang="en-US" altLang="zh-CN" dirty="0"/>
              <a:t>/</a:t>
            </a:r>
            <a:r>
              <a:rPr kumimoji="1" lang="en-US" altLang="zh-CN" dirty="0" err="1"/>
              <a:t>ar</a:t>
            </a:r>
            <a:r>
              <a:rPr kumimoji="1" lang="en-US" altLang="zh-CN" dirty="0"/>
              <a:t>/</a:t>
            </a:r>
            <a:endParaRPr kumimoji="1" lang="zh-CN" altLang="en-US" dirty="0"/>
          </a:p>
        </p:txBody>
      </p:sp>
      <p:pic>
        <p:nvPicPr>
          <p:cNvPr id="2" name="图片 1" descr="屏幕快照 2014-03-26 5.53.34.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92694" y="973469"/>
            <a:ext cx="6053898" cy="4895519"/>
          </a:xfrm>
          <a:prstGeom prst="rect">
            <a:avLst/>
          </a:prstGeom>
        </p:spPr>
      </p:pic>
    </p:spTree>
    <p:extLst>
      <p:ext uri="{BB962C8B-B14F-4D97-AF65-F5344CB8AC3E}">
        <p14:creationId xmlns:p14="http://schemas.microsoft.com/office/powerpoint/2010/main" val="15396139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29841" y="355045"/>
            <a:ext cx="2949178" cy="709336"/>
          </a:xfrm>
        </p:spPr>
        <p:txBody>
          <a:bodyPr>
            <a:normAutofit fontScale="90000"/>
          </a:bodyPr>
          <a:lstStyle/>
          <a:p>
            <a:r>
              <a:rPr kumimoji="1" lang="en-US" altLang="zh-CN" dirty="0" smtClean="0"/>
              <a:t>Not Straights – </a:t>
            </a:r>
            <a:r>
              <a:rPr kumimoji="1" lang="en-US" altLang="zh-CN" dirty="0" err="1" smtClean="0"/>
              <a:t>Jack’d</a:t>
            </a:r>
            <a:r>
              <a:rPr kumimoji="1" lang="en-US" altLang="zh-CN" dirty="0" smtClean="0"/>
              <a:t>, Brenda, Bender</a:t>
            </a:r>
            <a:endParaRPr kumimoji="1" lang="zh-CN" altLang="en-US" dirty="0"/>
          </a:p>
        </p:txBody>
      </p:sp>
      <p:sp>
        <p:nvSpPr>
          <p:cNvPr id="6" name="文本占位符 5"/>
          <p:cNvSpPr>
            <a:spLocks noGrp="1"/>
          </p:cNvSpPr>
          <p:nvPr>
            <p:ph type="body" sz="half" idx="2"/>
          </p:nvPr>
        </p:nvSpPr>
        <p:spPr>
          <a:xfrm>
            <a:off x="629840" y="1139196"/>
            <a:ext cx="4431257" cy="476953"/>
          </a:xfrm>
        </p:spPr>
        <p:txBody>
          <a:bodyPr/>
          <a:lstStyle/>
          <a:p>
            <a:r>
              <a:rPr kumimoji="1" lang="en-US" altLang="zh-CN" dirty="0"/>
              <a:t>https://</a:t>
            </a:r>
            <a:r>
              <a:rPr kumimoji="1" lang="en-US" altLang="zh-CN" dirty="0" err="1"/>
              <a:t>play.google.com</a:t>
            </a:r>
            <a:r>
              <a:rPr kumimoji="1" lang="en-US" altLang="zh-CN" dirty="0"/>
              <a:t>/store/</a:t>
            </a:r>
            <a:r>
              <a:rPr kumimoji="1" lang="en-US" altLang="zh-CN" dirty="0" err="1"/>
              <a:t>search?q</a:t>
            </a:r>
            <a:r>
              <a:rPr kumimoji="1" lang="en-US" altLang="zh-CN" dirty="0"/>
              <a:t>=</a:t>
            </a:r>
            <a:r>
              <a:rPr kumimoji="1" lang="en-US" altLang="zh-CN" dirty="0" err="1" smtClean="0"/>
              <a:t>gay,lesbian&amp;</a:t>
            </a:r>
            <a:r>
              <a:rPr kumimoji="1" lang="en-US" altLang="zh-CN" dirty="0" err="1"/>
              <a:t>c</a:t>
            </a:r>
            <a:r>
              <a:rPr kumimoji="1" lang="en-US" altLang="zh-CN" dirty="0"/>
              <a:t>=apps</a:t>
            </a:r>
            <a:endParaRPr kumimoji="1" lang="zh-CN" altLang="en-US" dirty="0"/>
          </a:p>
        </p:txBody>
      </p:sp>
      <p:sp>
        <p:nvSpPr>
          <p:cNvPr id="3" name="文本框 2"/>
          <p:cNvSpPr txBox="1"/>
          <p:nvPr/>
        </p:nvSpPr>
        <p:spPr>
          <a:xfrm>
            <a:off x="7704667" y="1064381"/>
            <a:ext cx="184666" cy="369332"/>
          </a:xfrm>
          <a:prstGeom prst="rect">
            <a:avLst/>
          </a:prstGeom>
          <a:noFill/>
        </p:spPr>
        <p:txBody>
          <a:bodyPr wrap="none" rtlCol="0">
            <a:spAutoFit/>
          </a:bodyPr>
          <a:lstStyle/>
          <a:p>
            <a:endParaRPr kumimoji="1" lang="zh-CN" altLang="en-US" dirty="0"/>
          </a:p>
        </p:txBody>
      </p:sp>
      <p:pic>
        <p:nvPicPr>
          <p:cNvPr id="7" name="图片 6" descr="屏幕快照 2014-03-26 5.58.44 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60480" y="1524477"/>
            <a:ext cx="6136520" cy="4266246"/>
          </a:xfrm>
          <a:prstGeom prst="rect">
            <a:avLst/>
          </a:prstGeom>
        </p:spPr>
      </p:pic>
    </p:spTree>
    <p:extLst>
      <p:ext uri="{BB962C8B-B14F-4D97-AF65-F5344CB8AC3E}">
        <p14:creationId xmlns:p14="http://schemas.microsoft.com/office/powerpoint/2010/main" val="18047569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70" y="0"/>
            <a:ext cx="7698264" cy="2678390"/>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242" y="2827246"/>
            <a:ext cx="6359520" cy="3871953"/>
          </a:xfrm>
          <a:prstGeom prst="rect">
            <a:avLst/>
          </a:prstGeom>
        </p:spPr>
      </p:pic>
    </p:spTree>
    <p:extLst>
      <p:ext uri="{BB962C8B-B14F-4D97-AF65-F5344CB8AC3E}">
        <p14:creationId xmlns:p14="http://schemas.microsoft.com/office/powerpoint/2010/main" val="47001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图片占位符 2"/>
          <p:cNvSpPr>
            <a:spLocks noGrp="1"/>
          </p:cNvSpPr>
          <p:nvPr>
            <p:ph type="pic" idx="1"/>
          </p:nvPr>
        </p:nvSpPr>
        <p:spPr/>
      </p:sp>
      <p:sp>
        <p:nvSpPr>
          <p:cNvPr id="4" name="文本占位符 3"/>
          <p:cNvSpPr>
            <a:spLocks noGrp="1"/>
          </p:cNvSpPr>
          <p:nvPr>
            <p:ph type="body" sz="half" idx="2"/>
          </p:nvPr>
        </p:nvSpPr>
        <p:spPr/>
        <p:txBody>
          <a:bodyPr/>
          <a:lstStyle/>
          <a:p>
            <a:endParaRPr kumimoji="1" lang="zh-CN" altLang="en-US"/>
          </a:p>
        </p:txBody>
      </p:sp>
      <p:pic>
        <p:nvPicPr>
          <p:cNvPr id="6" name="图片 5" descr="屏幕快照 2014-03-26 6.22.46.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Tree>
    <p:extLst>
      <p:ext uri="{BB962C8B-B14F-4D97-AF65-F5344CB8AC3E}">
        <p14:creationId xmlns:p14="http://schemas.microsoft.com/office/powerpoint/2010/main" val="2064242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4148" y="406540"/>
            <a:ext cx="2949178" cy="696433"/>
          </a:xfrm>
        </p:spPr>
        <p:txBody>
          <a:bodyPr>
            <a:normAutofit fontScale="90000"/>
          </a:bodyPr>
          <a:lstStyle/>
          <a:p>
            <a:r>
              <a:rPr kumimoji="1" lang="en-US" altLang="zh-CN" dirty="0" smtClean="0"/>
              <a:t>Free Lunch</a:t>
            </a:r>
            <a:r>
              <a:rPr kumimoji="1" lang="zh-CN" altLang="en-US" dirty="0" smtClean="0"/>
              <a:t> </a:t>
            </a:r>
            <a:r>
              <a:rPr kumimoji="1" lang="en-US" altLang="zh-CN" dirty="0" smtClean="0"/>
              <a:t>for Children</a:t>
            </a:r>
            <a:endParaRPr kumimoji="1" lang="zh-CN" altLang="en-US" dirty="0"/>
          </a:p>
        </p:txBody>
      </p:sp>
      <p:sp>
        <p:nvSpPr>
          <p:cNvPr id="6" name="文本占位符 5"/>
          <p:cNvSpPr>
            <a:spLocks noGrp="1"/>
          </p:cNvSpPr>
          <p:nvPr>
            <p:ph type="body" sz="half" idx="2"/>
          </p:nvPr>
        </p:nvSpPr>
        <p:spPr>
          <a:xfrm>
            <a:off x="534148" y="1071074"/>
            <a:ext cx="3718875" cy="627137"/>
          </a:xfrm>
        </p:spPr>
        <p:txBody>
          <a:bodyPr/>
          <a:lstStyle/>
          <a:p>
            <a:r>
              <a:rPr kumimoji="1" lang="en-US" altLang="zh-CN" dirty="0"/>
              <a:t>http://</a:t>
            </a:r>
            <a:r>
              <a:rPr kumimoji="1" lang="en-US" altLang="zh-CN" dirty="0" err="1"/>
              <a:t>www.mianfeiwucan.org</a:t>
            </a:r>
            <a:r>
              <a:rPr kumimoji="1" lang="en-US" altLang="zh-CN" dirty="0"/>
              <a:t>/school/</a:t>
            </a:r>
            <a:r>
              <a:rPr kumimoji="1" lang="en-US" altLang="zh-CN" dirty="0" err="1"/>
              <a:t>schoolmap</a:t>
            </a:r>
            <a:r>
              <a:rPr kumimoji="1" lang="en-US" altLang="zh-CN" dirty="0"/>
              <a:t>/</a:t>
            </a:r>
            <a:endParaRPr kumimoji="1" lang="zh-CN" altLang="en-US" dirty="0"/>
          </a:p>
        </p:txBody>
      </p:sp>
      <p:pic>
        <p:nvPicPr>
          <p:cNvPr id="2" name="图片 1" descr="屏幕快照 2014-03-26 6.18.23.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7155" y="1501849"/>
            <a:ext cx="5654793" cy="4457361"/>
          </a:xfrm>
          <a:prstGeom prst="rect">
            <a:avLst/>
          </a:prstGeom>
        </p:spPr>
      </p:pic>
    </p:spTree>
    <p:extLst>
      <p:ext uri="{BB962C8B-B14F-4D97-AF65-F5344CB8AC3E}">
        <p14:creationId xmlns:p14="http://schemas.microsoft.com/office/powerpoint/2010/main" val="3150783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29079" y="292858"/>
            <a:ext cx="5173551" cy="509016"/>
          </a:xfrm>
        </p:spPr>
        <p:txBody>
          <a:bodyPr/>
          <a:lstStyle/>
          <a:p>
            <a:r>
              <a:rPr kumimoji="1" lang="en-US" altLang="zh-CN" dirty="0" smtClean="0"/>
              <a:t>Animals – Lost pet Atlas</a:t>
            </a:r>
            <a:endParaRPr kumimoji="1" lang="zh-CN" altLang="en-US" dirty="0"/>
          </a:p>
        </p:txBody>
      </p:sp>
      <p:sp>
        <p:nvSpPr>
          <p:cNvPr id="6" name="文本占位符 5"/>
          <p:cNvSpPr>
            <a:spLocks noGrp="1"/>
          </p:cNvSpPr>
          <p:nvPr>
            <p:ph type="body" sz="half" idx="2"/>
          </p:nvPr>
        </p:nvSpPr>
        <p:spPr>
          <a:xfrm>
            <a:off x="3733271" y="443144"/>
            <a:ext cx="2949178" cy="324270"/>
          </a:xfrm>
        </p:spPr>
        <p:txBody>
          <a:bodyPr/>
          <a:lstStyle/>
          <a:p>
            <a:r>
              <a:rPr kumimoji="1" lang="en-US" altLang="zh-CN" dirty="0"/>
              <a:t>http://</a:t>
            </a:r>
            <a:r>
              <a:rPr kumimoji="1" lang="en-US" altLang="zh-CN" dirty="0" err="1"/>
              <a:t>www.lostpetatlas.com</a:t>
            </a:r>
            <a:r>
              <a:rPr kumimoji="1" lang="en-US" altLang="zh-CN" dirty="0"/>
              <a:t>/</a:t>
            </a:r>
            <a:endParaRPr kumimoji="1" lang="zh-CN" altLang="en-US" dirty="0"/>
          </a:p>
        </p:txBody>
      </p:sp>
      <p:pic>
        <p:nvPicPr>
          <p:cNvPr id="3" name="图片 2" descr="屏幕快照 2014-03-26 6.28.15.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4864" y="917700"/>
            <a:ext cx="6931440" cy="5542509"/>
          </a:xfrm>
          <a:prstGeom prst="rect">
            <a:avLst/>
          </a:prstGeom>
        </p:spPr>
      </p:pic>
      <p:sp>
        <p:nvSpPr>
          <p:cNvPr id="7" name="文本框 6"/>
          <p:cNvSpPr txBox="1"/>
          <p:nvPr/>
        </p:nvSpPr>
        <p:spPr>
          <a:xfrm>
            <a:off x="7946571" y="6555619"/>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85193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Love and pain</a:t>
            </a:r>
            <a:endParaRPr kumimoji="1" lang="zh-CN" altLang="en-US" dirty="0"/>
          </a:p>
        </p:txBody>
      </p:sp>
      <p:sp>
        <p:nvSpPr>
          <p:cNvPr id="3" name="文本占位符 2"/>
          <p:cNvSpPr>
            <a:spLocks noGrp="1"/>
          </p:cNvSpPr>
          <p:nvPr>
            <p:ph type="body" idx="1"/>
          </p:nvPr>
        </p:nvSpPr>
        <p:spPr/>
        <p:txBody>
          <a:bodyPr/>
          <a:lstStyle/>
          <a:p>
            <a:r>
              <a:rPr kumimoji="1" lang="en-US" altLang="zh-CN" dirty="0" smtClean="0"/>
              <a:t>Technology is always a double-edged sword.</a:t>
            </a:r>
            <a:endParaRPr kumimoji="1" lang="zh-CN" altLang="en-US" dirty="0"/>
          </a:p>
        </p:txBody>
      </p:sp>
      <p:sp>
        <p:nvSpPr>
          <p:cNvPr id="4" name="矩形 3"/>
          <p:cNvSpPr/>
          <p:nvPr/>
        </p:nvSpPr>
        <p:spPr>
          <a:xfrm>
            <a:off x="722312" y="2794137"/>
            <a:ext cx="7667537" cy="1138773"/>
          </a:xfrm>
          <a:prstGeom prst="rect">
            <a:avLst/>
          </a:prstGeom>
        </p:spPr>
        <p:txBody>
          <a:bodyPr wrap="square">
            <a:spAutoFit/>
          </a:bodyPr>
          <a:lstStyle/>
          <a:p>
            <a:pPr marL="342900" indent="-342900">
              <a:buFont typeface="+mj-lt"/>
              <a:buAutoNum type="arabicPeriod"/>
            </a:pPr>
            <a:r>
              <a:rPr kumimoji="1" lang="en-US" altLang="zh-CN" dirty="0"/>
              <a:t>Protect the Human Rights? </a:t>
            </a:r>
            <a:endParaRPr kumimoji="1" lang="en-US" altLang="zh-CN" dirty="0" smtClean="0"/>
          </a:p>
          <a:p>
            <a:pPr marL="342900" indent="-342900">
              <a:buFont typeface="+mj-lt"/>
              <a:buAutoNum type="arabicPeriod"/>
            </a:pPr>
            <a:r>
              <a:rPr kumimoji="1" lang="en-US" altLang="zh-CN" dirty="0"/>
              <a:t>Digital Divide </a:t>
            </a:r>
          </a:p>
          <a:p>
            <a:endParaRPr kumimoji="1" lang="en-US" altLang="zh-CN" dirty="0" smtClean="0"/>
          </a:p>
          <a:p>
            <a:r>
              <a:rPr kumimoji="1" lang="en-US" altLang="zh-CN" sz="1400" dirty="0" smtClean="0"/>
              <a:t>        </a:t>
            </a:r>
            <a:r>
              <a:rPr kumimoji="1" lang="en-US" altLang="zh-CN" sz="1400" i="1" dirty="0" smtClean="0"/>
              <a:t>Murphy’s Law: </a:t>
            </a:r>
            <a:r>
              <a:rPr lang="en-US" altLang="zh-CN" sz="1400" i="1" dirty="0" smtClean="0"/>
              <a:t>Information is usually the least available where it is most needed.</a:t>
            </a:r>
            <a:endParaRPr kumimoji="1" lang="en-US" altLang="zh-CN" sz="1400" i="1" dirty="0" smtClean="0"/>
          </a:p>
        </p:txBody>
      </p:sp>
      <p:pic>
        <p:nvPicPr>
          <p:cNvPr id="5" name="图片 4" descr="catmouse-empathy.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5995" y="503703"/>
            <a:ext cx="2943855" cy="2290434"/>
          </a:xfrm>
          <a:prstGeom prst="rect">
            <a:avLst/>
          </a:prstGeom>
        </p:spPr>
      </p:pic>
    </p:spTree>
    <p:extLst>
      <p:ext uri="{BB962C8B-B14F-4D97-AF65-F5344CB8AC3E}">
        <p14:creationId xmlns:p14="http://schemas.microsoft.com/office/powerpoint/2010/main" val="715207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Competing Visions: The next generation of GIS? </a:t>
            </a:r>
            <a:endParaRPr kumimoji="1" lang="zh-CN" altLang="en-US" dirty="0"/>
          </a:p>
        </p:txBody>
      </p:sp>
      <p:sp>
        <p:nvSpPr>
          <p:cNvPr id="3" name="内容占位符 2"/>
          <p:cNvSpPr>
            <a:spLocks noGrp="1"/>
          </p:cNvSpPr>
          <p:nvPr>
            <p:ph idx="1"/>
          </p:nvPr>
        </p:nvSpPr>
        <p:spPr/>
        <p:txBody>
          <a:bodyPr>
            <a:normAutofit fontScale="62500" lnSpcReduction="20000"/>
          </a:bodyPr>
          <a:lstStyle/>
          <a:p>
            <a:r>
              <a:rPr lang="en-US" altLang="zh-CN" dirty="0"/>
              <a:t>Next Generation of Digital Earth (Goodchild et al.) </a:t>
            </a:r>
          </a:p>
          <a:p>
            <a:r>
              <a:rPr lang="en-US" altLang="zh-CN" dirty="0"/>
              <a:t>Spatial Computing (</a:t>
            </a:r>
            <a:r>
              <a:rPr lang="en-US" altLang="zh-CN" dirty="0" err="1"/>
              <a:t>Duckham</a:t>
            </a:r>
            <a:r>
              <a:rPr lang="en-US" altLang="zh-CN" dirty="0"/>
              <a:t>/</a:t>
            </a:r>
            <a:r>
              <a:rPr lang="en-US" altLang="zh-CN" dirty="0" err="1"/>
              <a:t>Shekhar</a:t>
            </a:r>
            <a:r>
              <a:rPr lang="en-US" altLang="zh-CN" dirty="0"/>
              <a:t>) </a:t>
            </a:r>
          </a:p>
          <a:p>
            <a:r>
              <a:rPr lang="en-US" altLang="zh-CN" dirty="0"/>
              <a:t>Open GIS (MSC) </a:t>
            </a:r>
          </a:p>
          <a:p>
            <a:r>
              <a:rPr lang="en-US" altLang="zh-CN" dirty="0"/>
              <a:t>CyberGIS (Wang/</a:t>
            </a:r>
            <a:r>
              <a:rPr lang="en-US" altLang="zh-CN" dirty="0" err="1"/>
              <a:t>Anselin</a:t>
            </a:r>
            <a:r>
              <a:rPr lang="en-US" altLang="zh-CN" dirty="0"/>
              <a:t>/Nyerges) </a:t>
            </a:r>
          </a:p>
          <a:p>
            <a:r>
              <a:rPr lang="en-US" altLang="zh-CN" dirty="0"/>
              <a:t>GIS as a Platform (</a:t>
            </a:r>
            <a:r>
              <a:rPr lang="en-US" altLang="zh-CN" dirty="0" err="1"/>
              <a:t>Dangermond</a:t>
            </a:r>
            <a:r>
              <a:rPr lang="en-US" altLang="zh-CN" dirty="0"/>
              <a:t>) </a:t>
            </a:r>
          </a:p>
          <a:p>
            <a:r>
              <a:rPr lang="en-US" altLang="zh-CN" dirty="0"/>
              <a:t>GIS 2.0/3.0 (Yuan/</a:t>
            </a:r>
            <a:r>
              <a:rPr lang="en-US" altLang="zh-CN" dirty="0" err="1"/>
              <a:t>Tsou</a:t>
            </a:r>
            <a:r>
              <a:rPr lang="en-US" altLang="zh-CN" dirty="0"/>
              <a:t>) </a:t>
            </a:r>
          </a:p>
          <a:p>
            <a:r>
              <a:rPr lang="en-US" altLang="zh-CN" dirty="0"/>
              <a:t>Qualitative GIS (Elwood/Cope) </a:t>
            </a:r>
            <a:endParaRPr lang="en-US" altLang="zh-CN" dirty="0" smtClean="0"/>
          </a:p>
          <a:p>
            <a:r>
              <a:rPr lang="en-US" altLang="zh-CN" dirty="0" err="1" smtClean="0"/>
              <a:t>Volumteered</a:t>
            </a:r>
            <a:r>
              <a:rPr lang="en-US" altLang="zh-CN" dirty="0" smtClean="0"/>
              <a:t> Geographic Information (Goodchild/Sui/Elwood)</a:t>
            </a:r>
            <a:endParaRPr lang="en-US" altLang="zh-CN" dirty="0"/>
          </a:p>
          <a:p>
            <a:r>
              <a:rPr lang="en-US" altLang="zh-CN" dirty="0"/>
              <a:t>People-based GIS /Big-time Geography (Miller) </a:t>
            </a:r>
          </a:p>
          <a:p>
            <a:r>
              <a:rPr lang="en-US" altLang="zh-CN" dirty="0" err="1"/>
              <a:t>CloudGIS</a:t>
            </a:r>
            <a:r>
              <a:rPr lang="en-US" altLang="zh-CN" dirty="0"/>
              <a:t> (Yang) </a:t>
            </a:r>
          </a:p>
          <a:p>
            <a:r>
              <a:rPr lang="en-US" altLang="zh-CN" dirty="0"/>
              <a:t>Post-GIS (Wright/Harvey) </a:t>
            </a:r>
          </a:p>
          <a:p>
            <a:r>
              <a:rPr lang="en-US" altLang="zh-CN" dirty="0" err="1"/>
              <a:t>Metaverse</a:t>
            </a:r>
            <a:r>
              <a:rPr lang="en-US" altLang="zh-CN" dirty="0"/>
              <a:t> </a:t>
            </a:r>
          </a:p>
          <a:p>
            <a:r>
              <a:rPr lang="en-US" altLang="zh-CN" dirty="0"/>
              <a:t>GIS as Media </a:t>
            </a:r>
          </a:p>
          <a:p>
            <a:r>
              <a:rPr lang="en-US" altLang="zh-CN" dirty="0"/>
              <a:t>Semantic GeoWeb </a:t>
            </a:r>
          </a:p>
          <a:p>
            <a:r>
              <a:rPr lang="en-US" altLang="zh-CN" dirty="0" err="1"/>
              <a:t>MetaGIS</a:t>
            </a:r>
            <a:r>
              <a:rPr lang="en-US" altLang="zh-CN" dirty="0"/>
              <a:t> </a:t>
            </a:r>
          </a:p>
          <a:p>
            <a:r>
              <a:rPr lang="en-US" altLang="zh-CN" dirty="0"/>
              <a:t>Quantum GIS </a:t>
            </a:r>
          </a:p>
          <a:p>
            <a:r>
              <a:rPr lang="en-US" altLang="zh-CN" dirty="0"/>
              <a:t>........ </a:t>
            </a:r>
          </a:p>
          <a:p>
            <a:endParaRPr kumimoji="1" lang="zh-CN" altLang="en-US" dirty="0"/>
          </a:p>
        </p:txBody>
      </p:sp>
    </p:spTree>
    <p:extLst>
      <p:ext uri="{BB962C8B-B14F-4D97-AF65-F5344CB8AC3E}">
        <p14:creationId xmlns:p14="http://schemas.microsoft.com/office/powerpoint/2010/main" val="2576762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2353181.png"/>
          <p:cNvPicPr>
            <a:picLocks noChangeAspect="1"/>
          </p:cNvPicPr>
          <p:nvPr/>
        </p:nvPicPr>
        <p:blipFill rotWithShape="1">
          <a:blip r:embed="rId2" cstate="screen">
            <a:extLst>
              <a:ext uri="{28A0092B-C50C-407E-A947-70E740481C1C}">
                <a14:useLocalDpi xmlns:a14="http://schemas.microsoft.com/office/drawing/2010/main"/>
              </a:ext>
            </a:extLst>
          </a:blip>
          <a:srcRect b="4243"/>
          <a:stretch/>
        </p:blipFill>
        <p:spPr>
          <a:xfrm>
            <a:off x="1023196" y="966156"/>
            <a:ext cx="3295575" cy="4207658"/>
          </a:xfrm>
          <a:prstGeom prst="rect">
            <a:avLst/>
          </a:prstGeom>
        </p:spPr>
      </p:pic>
      <p:sp>
        <p:nvSpPr>
          <p:cNvPr id="4" name="标题 4"/>
          <p:cNvSpPr txBox="1">
            <a:spLocks/>
          </p:cNvSpPr>
          <p:nvPr/>
        </p:nvSpPr>
        <p:spPr>
          <a:xfrm>
            <a:off x="205254" y="2527938"/>
            <a:ext cx="2679836" cy="566738"/>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endParaRPr kumimoji="1" lang="zh-CN" altLang="en-US" dirty="0"/>
          </a:p>
        </p:txBody>
      </p:sp>
      <p:sp>
        <p:nvSpPr>
          <p:cNvPr id="6" name="标题 4"/>
          <p:cNvSpPr txBox="1">
            <a:spLocks/>
          </p:cNvSpPr>
          <p:nvPr/>
        </p:nvSpPr>
        <p:spPr>
          <a:xfrm>
            <a:off x="4560430" y="3464220"/>
            <a:ext cx="4146348" cy="566738"/>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kumimoji="1" lang="en-US" altLang="zh-CN" b="0" i="1" dirty="0" smtClean="0"/>
              <a:t>Empathy to our own body</a:t>
            </a:r>
            <a:r>
              <a:rPr kumimoji="1" lang="en-US" altLang="zh-CN" b="0" i="1" dirty="0"/>
              <a:t>!</a:t>
            </a:r>
            <a:endParaRPr kumimoji="1" lang="zh-CN" altLang="en-US" b="0" i="1" dirty="0"/>
          </a:p>
        </p:txBody>
      </p:sp>
    </p:spTree>
    <p:extLst>
      <p:ext uri="{BB962C8B-B14F-4D97-AF65-F5344CB8AC3E}">
        <p14:creationId xmlns:p14="http://schemas.microsoft.com/office/powerpoint/2010/main" val="13975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TextBox 3"/>
          <p:cNvSpPr txBox="1"/>
          <p:nvPr/>
        </p:nvSpPr>
        <p:spPr>
          <a:xfrm>
            <a:off x="447636" y="1426256"/>
            <a:ext cx="8484257" cy="3077765"/>
          </a:xfrm>
          <a:prstGeom prst="rect">
            <a:avLst/>
          </a:prstGeom>
          <a:noFill/>
        </p:spPr>
        <p:txBody>
          <a:bodyPr wrap="square" rtlCol="0">
            <a:spAutoFit/>
          </a:bodyPr>
          <a:lstStyle/>
          <a:p>
            <a:pPr algn="ctr"/>
            <a:r>
              <a:rPr lang="en-US" sz="16600" dirty="0" smtClean="0">
                <a:solidFill>
                  <a:srgbClr val="FF0000"/>
                </a:solidFill>
                <a:effectLst>
                  <a:outerShdw blurRad="50800" dist="38100" dir="2700000" algn="tl" rotWithShape="0">
                    <a:prstClr val="black">
                      <a:alpha val="40000"/>
                    </a:prstClr>
                  </a:outerShdw>
                </a:effectLst>
              </a:rPr>
              <a:t>VGI</a:t>
            </a:r>
          </a:p>
          <a:p>
            <a:pPr algn="ctr"/>
            <a:r>
              <a:rPr lang="en-US" sz="2800" dirty="0" smtClean="0">
                <a:effectLst>
                  <a:outerShdw blurRad="50800" dist="38100" dir="2700000" algn="tl" rotWithShape="0">
                    <a:prstClr val="black">
                      <a:alpha val="40000"/>
                    </a:prstClr>
                  </a:outerShdw>
                </a:effectLst>
              </a:rPr>
              <a:t>Volunteered Geographic Information</a:t>
            </a:r>
            <a:endParaRPr lang="en-US" sz="2800" dirty="0">
              <a:effectLst>
                <a:outerShdw blurRad="50800" dist="38100" dir="2700000" algn="tl" rotWithShape="0">
                  <a:prstClr val="black">
                    <a:alpha val="40000"/>
                  </a:prstClr>
                </a:outerShdw>
              </a:effectLst>
            </a:endParaRPr>
          </a:p>
        </p:txBody>
      </p:sp>
      <p:sp>
        <p:nvSpPr>
          <p:cNvPr id="5" name="TextBox 4"/>
          <p:cNvSpPr txBox="1"/>
          <p:nvPr/>
        </p:nvSpPr>
        <p:spPr>
          <a:xfrm>
            <a:off x="3246085" y="5114943"/>
            <a:ext cx="2706635" cy="1046440"/>
          </a:xfrm>
          <a:prstGeom prst="rect">
            <a:avLst/>
          </a:prstGeom>
          <a:noFill/>
        </p:spPr>
        <p:txBody>
          <a:bodyPr wrap="square" rtlCol="0">
            <a:spAutoFit/>
          </a:bodyPr>
          <a:lstStyle/>
          <a:p>
            <a:pPr algn="ctr"/>
            <a:r>
              <a:rPr lang="en-US" sz="4400" dirty="0" smtClean="0"/>
              <a:t>New Data</a:t>
            </a:r>
          </a:p>
          <a:p>
            <a:pPr algn="ctr"/>
            <a:r>
              <a:rPr lang="en-US" dirty="0"/>
              <a:t>f</a:t>
            </a:r>
            <a:r>
              <a:rPr lang="x-none" dirty="0" smtClean="0"/>
              <a:t>rom </a:t>
            </a:r>
            <a:r>
              <a:rPr lang="en-US" dirty="0" smtClean="0"/>
              <a:t>local knowledge</a:t>
            </a:r>
            <a:endParaRPr lang="en-US" dirty="0"/>
          </a:p>
        </p:txBody>
      </p:sp>
      <p:sp>
        <p:nvSpPr>
          <p:cNvPr id="6" name="TextBox 5"/>
          <p:cNvSpPr txBox="1"/>
          <p:nvPr/>
        </p:nvSpPr>
        <p:spPr>
          <a:xfrm>
            <a:off x="485524" y="5114943"/>
            <a:ext cx="2706635" cy="1046440"/>
          </a:xfrm>
          <a:prstGeom prst="rect">
            <a:avLst/>
          </a:prstGeom>
          <a:noFill/>
        </p:spPr>
        <p:txBody>
          <a:bodyPr wrap="square" rtlCol="0">
            <a:spAutoFit/>
          </a:bodyPr>
          <a:lstStyle/>
          <a:p>
            <a:pPr algn="ctr"/>
            <a:r>
              <a:rPr lang="en-US" sz="4400" dirty="0" smtClean="0"/>
              <a:t>Updating</a:t>
            </a:r>
          </a:p>
          <a:p>
            <a:pPr algn="ctr"/>
            <a:r>
              <a:rPr lang="en-US" dirty="0" smtClean="0"/>
              <a:t>with local knowledge</a:t>
            </a:r>
            <a:endParaRPr lang="en-US" dirty="0"/>
          </a:p>
        </p:txBody>
      </p:sp>
      <p:sp>
        <p:nvSpPr>
          <p:cNvPr id="7" name="TextBox 6"/>
          <p:cNvSpPr txBox="1"/>
          <p:nvPr/>
        </p:nvSpPr>
        <p:spPr>
          <a:xfrm>
            <a:off x="6006646" y="4776389"/>
            <a:ext cx="2706635" cy="1723549"/>
          </a:xfrm>
          <a:prstGeom prst="rect">
            <a:avLst/>
          </a:prstGeom>
          <a:noFill/>
        </p:spPr>
        <p:txBody>
          <a:bodyPr wrap="square" rtlCol="0">
            <a:spAutoFit/>
          </a:bodyPr>
          <a:lstStyle/>
          <a:p>
            <a:pPr algn="ctr"/>
            <a:r>
              <a:rPr lang="en-US" sz="4400" dirty="0" smtClean="0"/>
              <a:t>Social interaction</a:t>
            </a:r>
          </a:p>
          <a:p>
            <a:pPr algn="ctr"/>
            <a:r>
              <a:rPr lang="x-none" dirty="0" smtClean="0"/>
              <a:t>Web 2.0</a:t>
            </a:r>
            <a:endParaRPr lang="en-US" dirty="0"/>
          </a:p>
        </p:txBody>
      </p:sp>
    </p:spTree>
    <p:extLst>
      <p:ext uri="{BB962C8B-B14F-4D97-AF65-F5344CB8AC3E}">
        <p14:creationId xmlns:p14="http://schemas.microsoft.com/office/powerpoint/2010/main" val="309039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descr="presentation"/>
          <p:cNvPicPr>
            <a:picLocks noChangeAspect="1" noChangeArrowheads="1"/>
          </p:cNvPicPr>
          <p:nvPr/>
        </p:nvPicPr>
        <p:blipFill>
          <a:blip r:embed="rId2">
            <a:lum bright="2000"/>
            <a:extLst>
              <a:ext uri="{28A0092B-C50C-407E-A947-70E740481C1C}">
                <a14:useLocalDpi xmlns:a14="http://schemas.microsoft.com/office/drawing/2010/main" val="0"/>
              </a:ext>
            </a:extLst>
          </a:blip>
          <a:srcRect/>
          <a:stretch>
            <a:fillRect/>
          </a:stretch>
        </p:blipFill>
        <p:spPr bwMode="auto">
          <a:xfrm>
            <a:off x="1962151" y="158877"/>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6307" name="Rectangle 3"/>
          <p:cNvSpPr>
            <a:spLocks noGrp="1" noChangeArrowheads="1"/>
          </p:cNvSpPr>
          <p:nvPr>
            <p:ph type="title"/>
          </p:nvPr>
        </p:nvSpPr>
        <p:spPr>
          <a:xfrm>
            <a:off x="1789494" y="158877"/>
            <a:ext cx="6197600" cy="647700"/>
          </a:xfrm>
          <a:solidFill>
            <a:srgbClr val="990000">
              <a:alpha val="39999"/>
            </a:srgbClr>
          </a:solidFill>
          <a:ln>
            <a:solidFill>
              <a:schemeClr val="bg2"/>
            </a:solidFill>
            <a:miter lim="800000"/>
            <a:headEnd/>
            <a:tailEnd/>
          </a:ln>
        </p:spPr>
        <p:txBody>
          <a:bodyPr/>
          <a:lstStyle/>
          <a:p>
            <a:pPr algn="ctr"/>
            <a:r>
              <a:rPr lang="en-US" altLang="en-US" sz="2800" dirty="0">
                <a:solidFill>
                  <a:srgbClr val="990000"/>
                </a:solidFill>
              </a:rPr>
              <a:t>THE OPENSTREETMAP - GENERAL</a:t>
            </a:r>
          </a:p>
        </p:txBody>
      </p:sp>
      <p:sp>
        <p:nvSpPr>
          <p:cNvPr id="226308" name="Rectangle 4"/>
          <p:cNvSpPr>
            <a:spLocks noGrp="1" noChangeArrowheads="1"/>
          </p:cNvSpPr>
          <p:nvPr>
            <p:ph type="body" idx="1"/>
          </p:nvPr>
        </p:nvSpPr>
        <p:spPr>
          <a:xfrm>
            <a:off x="2484438" y="1052513"/>
            <a:ext cx="6210300" cy="5102225"/>
          </a:xfrm>
        </p:spPr>
        <p:txBody>
          <a:bodyPr/>
          <a:lstStyle/>
          <a:p>
            <a:pPr>
              <a:buFontTx/>
              <a:buNone/>
            </a:pPr>
            <a:r>
              <a:rPr lang="en-US" altLang="en-US"/>
              <a:t>    </a:t>
            </a:r>
          </a:p>
        </p:txBody>
      </p:sp>
      <p:sp>
        <p:nvSpPr>
          <p:cNvPr id="226309" name="Rectangle 5"/>
          <p:cNvSpPr>
            <a:spLocks noChangeArrowheads="1"/>
          </p:cNvSpPr>
          <p:nvPr/>
        </p:nvSpPr>
        <p:spPr bwMode="auto">
          <a:xfrm>
            <a:off x="2268538" y="908050"/>
            <a:ext cx="6696075" cy="3529013"/>
          </a:xfrm>
          <a:prstGeom prst="rect">
            <a:avLst/>
          </a:prstGeom>
          <a:noFill/>
          <a:ln>
            <a:noFill/>
          </a:ln>
          <a:effectLst/>
          <a:extLst>
            <a:ext uri="{909E8E84-426E-40DD-AFC4-6F175D3DCCD1}">
              <a14:hiddenFill xmlns:a14="http://schemas.microsoft.com/office/drawing/2010/main">
                <a:solidFill>
                  <a:srgbClr val="7AA1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400">
                <a:solidFill>
                  <a:schemeClr val="tx1"/>
                </a:solidFill>
                <a:latin typeface="Arial" panose="020B0604020202020204" pitchFamily="34" charset="0"/>
              </a:defRPr>
            </a:lvl1pPr>
            <a:lvl2pPr marL="742950" indent="-285750">
              <a:spcBef>
                <a:spcPct val="20000"/>
              </a:spcBef>
              <a:buClr>
                <a:schemeClr val="tx1"/>
              </a:buClr>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lr>
                <a:schemeClr val="tx1"/>
              </a:buClr>
              <a:buChar char="•"/>
              <a:defRPr sz="2400">
                <a:solidFill>
                  <a:schemeClr val="tx1"/>
                </a:solidFill>
                <a:latin typeface="Arial" panose="020B0604020202020204" pitchFamily="34" charset="0"/>
              </a:defRPr>
            </a:lvl4pPr>
            <a:lvl5pPr marL="2057400" indent="-228600">
              <a:spcBef>
                <a:spcPct val="20000"/>
              </a:spcBef>
              <a:buClr>
                <a:schemeClr val="tx1"/>
              </a:buClr>
              <a:buChar char="•"/>
              <a:defRPr sz="2400">
                <a:solidFill>
                  <a:schemeClr val="tx1"/>
                </a:solidFill>
                <a:latin typeface="Arial" panose="020B0604020202020204" pitchFamily="34" charset="0"/>
              </a:defRPr>
            </a:lvl5pPr>
            <a:lvl6pPr marL="2514600" indent="-228600" fontAlgn="base">
              <a:spcBef>
                <a:spcPct val="20000"/>
              </a:spcBef>
              <a:spcAft>
                <a:spcPct val="0"/>
              </a:spcAft>
              <a:buClr>
                <a:schemeClr val="tx1"/>
              </a:buClr>
              <a:buChar char="•"/>
              <a:defRPr sz="2400">
                <a:solidFill>
                  <a:schemeClr val="tx1"/>
                </a:solidFill>
                <a:latin typeface="Arial" panose="020B0604020202020204" pitchFamily="34" charset="0"/>
              </a:defRPr>
            </a:lvl6pPr>
            <a:lvl7pPr marL="2971800" indent="-228600" fontAlgn="base">
              <a:spcBef>
                <a:spcPct val="20000"/>
              </a:spcBef>
              <a:spcAft>
                <a:spcPct val="0"/>
              </a:spcAft>
              <a:buClr>
                <a:schemeClr val="tx1"/>
              </a:buClr>
              <a:buChar char="•"/>
              <a:defRPr sz="2400">
                <a:solidFill>
                  <a:schemeClr val="tx1"/>
                </a:solidFill>
                <a:latin typeface="Arial" panose="020B0604020202020204" pitchFamily="34" charset="0"/>
              </a:defRPr>
            </a:lvl7pPr>
            <a:lvl8pPr marL="3429000" indent="-228600" fontAlgn="base">
              <a:spcBef>
                <a:spcPct val="20000"/>
              </a:spcBef>
              <a:spcAft>
                <a:spcPct val="0"/>
              </a:spcAft>
              <a:buClr>
                <a:schemeClr val="tx1"/>
              </a:buClr>
              <a:buChar char="•"/>
              <a:defRPr sz="2400">
                <a:solidFill>
                  <a:schemeClr val="tx1"/>
                </a:solidFill>
                <a:latin typeface="Arial" panose="020B0604020202020204" pitchFamily="34" charset="0"/>
              </a:defRPr>
            </a:lvl8pPr>
            <a:lvl9pPr marL="3886200" indent="-228600" fontAlgn="base">
              <a:spcBef>
                <a:spcPct val="20000"/>
              </a:spcBef>
              <a:spcAft>
                <a:spcPct val="0"/>
              </a:spcAft>
              <a:buClr>
                <a:schemeClr val="tx1"/>
              </a:buClr>
              <a:buChar char="•"/>
              <a:defRPr sz="2400">
                <a:solidFill>
                  <a:schemeClr val="tx1"/>
                </a:solidFill>
                <a:latin typeface="Arial" panose="020B0604020202020204" pitchFamily="34" charset="0"/>
              </a:defRPr>
            </a:lvl9pPr>
          </a:lstStyle>
          <a:p>
            <a:pPr algn="just"/>
            <a:r>
              <a:rPr lang="en-US" altLang="en-US" dirty="0"/>
              <a:t>As the welcome message says in the main home page of OSM</a:t>
            </a:r>
            <a:r>
              <a:rPr lang="el-GR" altLang="en-US" dirty="0"/>
              <a:t>:</a:t>
            </a:r>
            <a:r>
              <a:rPr lang="en-US" altLang="en-US" i="1" dirty="0">
                <a:solidFill>
                  <a:srgbClr val="990000"/>
                </a:solidFill>
              </a:rPr>
              <a:t>“The OpenStreetMap is a free, editable map of the whole world. It is made by people like you.” </a:t>
            </a:r>
            <a:endParaRPr lang="el-GR" altLang="en-US" i="1" dirty="0">
              <a:solidFill>
                <a:srgbClr val="990000"/>
              </a:solidFill>
            </a:endParaRPr>
          </a:p>
          <a:p>
            <a:pPr algn="just"/>
            <a:r>
              <a:rPr lang="en-US" altLang="en-US" dirty="0"/>
              <a:t>OSM was launched by Steve Coast in 2004 and was spread in many countries in relatively short time. </a:t>
            </a:r>
          </a:p>
          <a:p>
            <a:pPr algn="just"/>
            <a:endParaRPr lang="en-US" altLang="en-US" dirty="0"/>
          </a:p>
          <a:p>
            <a:pPr algn="just"/>
            <a:endParaRPr lang="en-US" altLang="en-US" dirty="0"/>
          </a:p>
        </p:txBody>
      </p:sp>
      <p:sp>
        <p:nvSpPr>
          <p:cNvPr id="226310" name="Rectangle 6"/>
          <p:cNvSpPr>
            <a:spLocks noChangeArrowheads="1"/>
          </p:cNvSpPr>
          <p:nvPr/>
        </p:nvSpPr>
        <p:spPr bwMode="auto">
          <a:xfrm>
            <a:off x="2070101" y="3783076"/>
            <a:ext cx="6624637" cy="3284537"/>
          </a:xfrm>
          <a:prstGeom prst="rect">
            <a:avLst/>
          </a:prstGeom>
          <a:noFill/>
          <a:ln>
            <a:noFill/>
          </a:ln>
          <a:effectLst/>
          <a:extLst>
            <a:ext uri="{909E8E84-426E-40DD-AFC4-6F175D3DCCD1}">
              <a14:hiddenFill xmlns:a14="http://schemas.microsoft.com/office/drawing/2010/main">
                <a:solidFill>
                  <a:srgbClr val="7AA1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400">
                <a:solidFill>
                  <a:schemeClr val="tx1"/>
                </a:solidFill>
                <a:latin typeface="Arial" panose="020B0604020202020204" pitchFamily="34" charset="0"/>
              </a:defRPr>
            </a:lvl1pPr>
            <a:lvl2pPr marL="742950" indent="-285750">
              <a:spcBef>
                <a:spcPct val="20000"/>
              </a:spcBef>
              <a:buClr>
                <a:schemeClr val="tx1"/>
              </a:buClr>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lr>
                <a:schemeClr val="tx1"/>
              </a:buClr>
              <a:buChar char="•"/>
              <a:defRPr sz="2400">
                <a:solidFill>
                  <a:schemeClr val="tx1"/>
                </a:solidFill>
                <a:latin typeface="Arial" panose="020B0604020202020204" pitchFamily="34" charset="0"/>
              </a:defRPr>
            </a:lvl4pPr>
            <a:lvl5pPr marL="2057400" indent="-228600">
              <a:spcBef>
                <a:spcPct val="20000"/>
              </a:spcBef>
              <a:buClr>
                <a:schemeClr val="tx1"/>
              </a:buClr>
              <a:buChar char="•"/>
              <a:defRPr sz="2400">
                <a:solidFill>
                  <a:schemeClr val="tx1"/>
                </a:solidFill>
                <a:latin typeface="Arial" panose="020B0604020202020204" pitchFamily="34" charset="0"/>
              </a:defRPr>
            </a:lvl5pPr>
            <a:lvl6pPr marL="2514600" indent="-228600" fontAlgn="base">
              <a:spcBef>
                <a:spcPct val="20000"/>
              </a:spcBef>
              <a:spcAft>
                <a:spcPct val="0"/>
              </a:spcAft>
              <a:buClr>
                <a:schemeClr val="tx1"/>
              </a:buClr>
              <a:buChar char="•"/>
              <a:defRPr sz="2400">
                <a:solidFill>
                  <a:schemeClr val="tx1"/>
                </a:solidFill>
                <a:latin typeface="Arial" panose="020B0604020202020204" pitchFamily="34" charset="0"/>
              </a:defRPr>
            </a:lvl6pPr>
            <a:lvl7pPr marL="2971800" indent="-228600" fontAlgn="base">
              <a:spcBef>
                <a:spcPct val="20000"/>
              </a:spcBef>
              <a:spcAft>
                <a:spcPct val="0"/>
              </a:spcAft>
              <a:buClr>
                <a:schemeClr val="tx1"/>
              </a:buClr>
              <a:buChar char="•"/>
              <a:defRPr sz="2400">
                <a:solidFill>
                  <a:schemeClr val="tx1"/>
                </a:solidFill>
                <a:latin typeface="Arial" panose="020B0604020202020204" pitchFamily="34" charset="0"/>
              </a:defRPr>
            </a:lvl7pPr>
            <a:lvl8pPr marL="3429000" indent="-228600" fontAlgn="base">
              <a:spcBef>
                <a:spcPct val="20000"/>
              </a:spcBef>
              <a:spcAft>
                <a:spcPct val="0"/>
              </a:spcAft>
              <a:buClr>
                <a:schemeClr val="tx1"/>
              </a:buClr>
              <a:buChar char="•"/>
              <a:defRPr sz="2400">
                <a:solidFill>
                  <a:schemeClr val="tx1"/>
                </a:solidFill>
                <a:latin typeface="Arial" panose="020B0604020202020204" pitchFamily="34" charset="0"/>
              </a:defRPr>
            </a:lvl8pPr>
            <a:lvl9pPr marL="3886200" indent="-228600" fontAlgn="base">
              <a:spcBef>
                <a:spcPct val="20000"/>
              </a:spcBef>
              <a:spcAft>
                <a:spcPct val="0"/>
              </a:spcAft>
              <a:buClr>
                <a:schemeClr val="tx1"/>
              </a:buClr>
              <a:buChar char="•"/>
              <a:defRPr sz="2400">
                <a:solidFill>
                  <a:schemeClr val="tx1"/>
                </a:solidFill>
                <a:latin typeface="Arial" panose="020B0604020202020204" pitchFamily="34" charset="0"/>
              </a:defRPr>
            </a:lvl9pPr>
          </a:lstStyle>
          <a:p>
            <a:pPr algn="just"/>
            <a:r>
              <a:rPr lang="en-US" altLang="en-US" dirty="0"/>
              <a:t>Guardian introduced OS</a:t>
            </a:r>
            <a:r>
              <a:rPr lang="el-GR" altLang="en-US" dirty="0"/>
              <a:t>Μ</a:t>
            </a:r>
            <a:r>
              <a:rPr lang="en-US" altLang="en-US" dirty="0"/>
              <a:t> in its top 5 list among</a:t>
            </a:r>
            <a:r>
              <a:rPr lang="el-GR" altLang="en-US" dirty="0"/>
              <a:t> </a:t>
            </a:r>
            <a:r>
              <a:rPr lang="en-US" altLang="en-US" dirty="0"/>
              <a:t>100 mapping related websites in 2009. </a:t>
            </a:r>
          </a:p>
          <a:p>
            <a:pPr algn="just"/>
            <a:endParaRPr lang="en-US" altLang="en-US" dirty="0"/>
          </a:p>
        </p:txBody>
      </p:sp>
      <p:sp>
        <p:nvSpPr>
          <p:cNvPr id="226312" name="Rectangle 8"/>
          <p:cNvSpPr>
            <a:spLocks noChangeArrowheads="1"/>
          </p:cNvSpPr>
          <p:nvPr/>
        </p:nvSpPr>
        <p:spPr bwMode="auto">
          <a:xfrm>
            <a:off x="7164388" y="5013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226311" name="Picture 7"/>
          <p:cNvPicPr>
            <a:picLocks noChangeAspect="1" noChangeArrowheads="1"/>
          </p:cNvPicPr>
          <p:nvPr/>
        </p:nvPicPr>
        <p:blipFill>
          <a:blip r:embed="rId3">
            <a:extLst>
              <a:ext uri="{28A0092B-C50C-407E-A947-70E740481C1C}">
                <a14:useLocalDpi xmlns:a14="http://schemas.microsoft.com/office/drawing/2010/main" val="0"/>
              </a:ext>
            </a:extLst>
          </a:blip>
          <a:srcRect l="-96" t="7706" r="2766" b="7356"/>
          <a:stretch>
            <a:fillRect/>
          </a:stretch>
        </p:blipFill>
        <p:spPr bwMode="auto">
          <a:xfrm>
            <a:off x="1554099" y="5251450"/>
            <a:ext cx="5435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645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presentation"/>
          <p:cNvPicPr>
            <a:picLocks noChangeAspect="1" noChangeArrowheads="1"/>
          </p:cNvPicPr>
          <p:nvPr/>
        </p:nvPicPr>
        <p:blipFill>
          <a:blip r:embed="rId2">
            <a:lum bright="2000"/>
            <a:extLst>
              <a:ext uri="{28A0092B-C50C-407E-A947-70E740481C1C}">
                <a14:useLocalDpi xmlns:a14="http://schemas.microsoft.com/office/drawing/2010/main" val="0"/>
              </a:ext>
            </a:extLst>
          </a:blip>
          <a:srcRect/>
          <a:stretch>
            <a:fillRect/>
          </a:stretch>
        </p:blipFill>
        <p:spPr bwMode="auto">
          <a:xfrm>
            <a:off x="2411413"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4499" name="Rectangle 3"/>
          <p:cNvSpPr>
            <a:spLocks noGrp="1" noChangeArrowheads="1"/>
          </p:cNvSpPr>
          <p:nvPr>
            <p:ph type="title"/>
          </p:nvPr>
        </p:nvSpPr>
        <p:spPr>
          <a:xfrm>
            <a:off x="2484438" y="260350"/>
            <a:ext cx="6197600" cy="647700"/>
          </a:xfrm>
          <a:solidFill>
            <a:srgbClr val="990000">
              <a:alpha val="39999"/>
            </a:srgbClr>
          </a:solidFill>
          <a:ln>
            <a:solidFill>
              <a:schemeClr val="bg2"/>
            </a:solidFill>
            <a:miter lim="800000"/>
            <a:headEnd/>
            <a:tailEnd/>
          </a:ln>
        </p:spPr>
        <p:txBody>
          <a:bodyPr/>
          <a:lstStyle/>
          <a:p>
            <a:pPr algn="ctr"/>
            <a:r>
              <a:rPr lang="en-US" altLang="en-US" sz="2700">
                <a:solidFill>
                  <a:srgbClr val="990000"/>
                </a:solidFill>
              </a:rPr>
              <a:t>THE OPENSTREETMAP IN HAITI</a:t>
            </a:r>
          </a:p>
        </p:txBody>
      </p:sp>
      <p:sp>
        <p:nvSpPr>
          <p:cNvPr id="234500" name="Rectangle 4"/>
          <p:cNvSpPr>
            <a:spLocks noGrp="1" noChangeArrowheads="1"/>
          </p:cNvSpPr>
          <p:nvPr>
            <p:ph type="body" idx="1"/>
          </p:nvPr>
        </p:nvSpPr>
        <p:spPr>
          <a:xfrm>
            <a:off x="2484438" y="1052513"/>
            <a:ext cx="6210300" cy="5102225"/>
          </a:xfrm>
        </p:spPr>
        <p:txBody>
          <a:bodyPr/>
          <a:lstStyle/>
          <a:p>
            <a:pPr>
              <a:buFontTx/>
              <a:buNone/>
            </a:pPr>
            <a:r>
              <a:rPr lang="en-US" altLang="en-US"/>
              <a:t>    </a:t>
            </a:r>
          </a:p>
        </p:txBody>
      </p:sp>
      <p:sp>
        <p:nvSpPr>
          <p:cNvPr id="234501" name="Rectangle 5"/>
          <p:cNvSpPr>
            <a:spLocks noChangeArrowheads="1"/>
          </p:cNvSpPr>
          <p:nvPr/>
        </p:nvSpPr>
        <p:spPr bwMode="auto">
          <a:xfrm>
            <a:off x="2339975" y="908050"/>
            <a:ext cx="6804025" cy="6408738"/>
          </a:xfrm>
          <a:prstGeom prst="rect">
            <a:avLst/>
          </a:prstGeom>
          <a:noFill/>
          <a:ln>
            <a:noFill/>
          </a:ln>
          <a:effectLst/>
          <a:extLst>
            <a:ext uri="{909E8E84-426E-40DD-AFC4-6F175D3DCCD1}">
              <a14:hiddenFill xmlns:a14="http://schemas.microsoft.com/office/drawing/2010/main">
                <a:solidFill>
                  <a:srgbClr val="7AA1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400">
                <a:solidFill>
                  <a:schemeClr val="tx1"/>
                </a:solidFill>
                <a:latin typeface="Arial" panose="020B0604020202020204" pitchFamily="34" charset="0"/>
              </a:defRPr>
            </a:lvl1pPr>
            <a:lvl2pPr marL="742950" indent="-285750">
              <a:spcBef>
                <a:spcPct val="20000"/>
              </a:spcBef>
              <a:buClr>
                <a:schemeClr val="tx1"/>
              </a:buClr>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lr>
                <a:schemeClr val="tx1"/>
              </a:buClr>
              <a:buChar char="•"/>
              <a:defRPr sz="2400">
                <a:solidFill>
                  <a:schemeClr val="tx1"/>
                </a:solidFill>
                <a:latin typeface="Arial" panose="020B0604020202020204" pitchFamily="34" charset="0"/>
              </a:defRPr>
            </a:lvl4pPr>
            <a:lvl5pPr marL="2057400" indent="-228600">
              <a:spcBef>
                <a:spcPct val="20000"/>
              </a:spcBef>
              <a:buClr>
                <a:schemeClr val="tx1"/>
              </a:buClr>
              <a:buChar char="•"/>
              <a:defRPr sz="2400">
                <a:solidFill>
                  <a:schemeClr val="tx1"/>
                </a:solidFill>
                <a:latin typeface="Arial" panose="020B0604020202020204" pitchFamily="34" charset="0"/>
              </a:defRPr>
            </a:lvl5pPr>
            <a:lvl6pPr marL="2514600" indent="-228600" fontAlgn="base">
              <a:spcBef>
                <a:spcPct val="20000"/>
              </a:spcBef>
              <a:spcAft>
                <a:spcPct val="0"/>
              </a:spcAft>
              <a:buClr>
                <a:schemeClr val="tx1"/>
              </a:buClr>
              <a:buChar char="•"/>
              <a:defRPr sz="2400">
                <a:solidFill>
                  <a:schemeClr val="tx1"/>
                </a:solidFill>
                <a:latin typeface="Arial" panose="020B0604020202020204" pitchFamily="34" charset="0"/>
              </a:defRPr>
            </a:lvl6pPr>
            <a:lvl7pPr marL="2971800" indent="-228600" fontAlgn="base">
              <a:spcBef>
                <a:spcPct val="20000"/>
              </a:spcBef>
              <a:spcAft>
                <a:spcPct val="0"/>
              </a:spcAft>
              <a:buClr>
                <a:schemeClr val="tx1"/>
              </a:buClr>
              <a:buChar char="•"/>
              <a:defRPr sz="2400">
                <a:solidFill>
                  <a:schemeClr val="tx1"/>
                </a:solidFill>
                <a:latin typeface="Arial" panose="020B0604020202020204" pitchFamily="34" charset="0"/>
              </a:defRPr>
            </a:lvl7pPr>
            <a:lvl8pPr marL="3429000" indent="-228600" fontAlgn="base">
              <a:spcBef>
                <a:spcPct val="20000"/>
              </a:spcBef>
              <a:spcAft>
                <a:spcPct val="0"/>
              </a:spcAft>
              <a:buClr>
                <a:schemeClr val="tx1"/>
              </a:buClr>
              <a:buChar char="•"/>
              <a:defRPr sz="2400">
                <a:solidFill>
                  <a:schemeClr val="tx1"/>
                </a:solidFill>
                <a:latin typeface="Arial" panose="020B0604020202020204" pitchFamily="34" charset="0"/>
              </a:defRPr>
            </a:lvl8pPr>
            <a:lvl9pPr marL="3886200" indent="-228600" fontAlgn="base">
              <a:spcBef>
                <a:spcPct val="20000"/>
              </a:spcBef>
              <a:spcAft>
                <a:spcPct val="0"/>
              </a:spcAft>
              <a:buClr>
                <a:schemeClr val="tx1"/>
              </a:buClr>
              <a:buChar char="•"/>
              <a:defRPr sz="2400">
                <a:solidFill>
                  <a:schemeClr val="tx1"/>
                </a:solidFill>
                <a:latin typeface="Arial" panose="020B0604020202020204" pitchFamily="34" charset="0"/>
              </a:defRPr>
            </a:lvl9pPr>
          </a:lstStyle>
          <a:p>
            <a:pPr algn="just">
              <a:lnSpc>
                <a:spcPct val="90000"/>
              </a:lnSpc>
            </a:pPr>
            <a:r>
              <a:rPr lang="en-US" altLang="en-US"/>
              <a:t>Most quality studies were focused on navigation aspects testing the accuracy of spatial data for routing.</a:t>
            </a:r>
            <a:r>
              <a:rPr lang="el-GR" altLang="en-US"/>
              <a:t> </a:t>
            </a:r>
            <a:endParaRPr lang="en-US" altLang="en-US"/>
          </a:p>
          <a:p>
            <a:pPr algn="just">
              <a:lnSpc>
                <a:spcPct val="90000"/>
              </a:lnSpc>
            </a:pPr>
            <a:r>
              <a:rPr lang="en-US" altLang="en-US"/>
              <a:t>However Haiti example changed the way that OpenStreetMap can be used. </a:t>
            </a:r>
          </a:p>
          <a:p>
            <a:pPr algn="just">
              <a:lnSpc>
                <a:spcPct val="90000"/>
              </a:lnSpc>
            </a:pPr>
            <a:r>
              <a:rPr lang="en-US" altLang="en-US"/>
              <a:t>Haiti was dramatically affected after the earthquake hit in January 12 the capital city of Port-au-Prince. </a:t>
            </a:r>
          </a:p>
          <a:p>
            <a:pPr algn="just">
              <a:lnSpc>
                <a:spcPct val="90000"/>
              </a:lnSpc>
            </a:pPr>
            <a:r>
              <a:rPr lang="en-US" altLang="en-US" i="1">
                <a:solidFill>
                  <a:srgbClr val="990000"/>
                </a:solidFill>
              </a:rPr>
              <a:t>48 hours</a:t>
            </a:r>
            <a:r>
              <a:rPr lang="en-US" altLang="en-US"/>
              <a:t> spent to get first imagery loaded on the OSM platform available for tracing. </a:t>
            </a:r>
            <a:r>
              <a:rPr lang="en-US" altLang="en-US" sz="2000"/>
              <a:t>(</a:t>
            </a:r>
            <a:r>
              <a:rPr lang="en-US" altLang="en-US" sz="2000" i="1"/>
              <a:t>Maron, 2010) </a:t>
            </a:r>
          </a:p>
          <a:p>
            <a:pPr algn="just">
              <a:lnSpc>
                <a:spcPct val="90000"/>
              </a:lnSpc>
            </a:pPr>
            <a:r>
              <a:rPr lang="en-US" altLang="en-US" i="1">
                <a:solidFill>
                  <a:srgbClr val="990000"/>
                </a:solidFill>
              </a:rPr>
              <a:t>60 persons</a:t>
            </a:r>
            <a:r>
              <a:rPr lang="en-US" altLang="en-US"/>
              <a:t> were trained and more that </a:t>
            </a:r>
            <a:r>
              <a:rPr lang="en-US" altLang="en-US" i="1">
                <a:solidFill>
                  <a:srgbClr val="990000"/>
                </a:solidFill>
              </a:rPr>
              <a:t>700 contributed in mapping</a:t>
            </a:r>
            <a:r>
              <a:rPr lang="en-US" altLang="en-US"/>
              <a:t>, among them people from UN agencies, NGOs, National Haitian Mapping Agency, National Center of Spatial Information and Haitian civil society. </a:t>
            </a:r>
            <a:r>
              <a:rPr lang="en-US" altLang="en-US" sz="2000" i="1"/>
              <a:t>(Waters, 2010)</a:t>
            </a:r>
            <a:r>
              <a:rPr lang="el-GR" altLang="en-US" sz="2000" i="1"/>
              <a:t> </a:t>
            </a:r>
            <a:endParaRPr lang="en-US" altLang="en-US" sz="2000" i="1"/>
          </a:p>
        </p:txBody>
      </p:sp>
    </p:spTree>
    <p:extLst>
      <p:ext uri="{BB962C8B-B14F-4D97-AF65-F5344CB8AC3E}">
        <p14:creationId xmlns:p14="http://schemas.microsoft.com/office/powerpoint/2010/main" val="1156800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2" descr="presentation"/>
          <p:cNvPicPr>
            <a:picLocks noChangeAspect="1" noChangeArrowheads="1"/>
          </p:cNvPicPr>
          <p:nvPr/>
        </p:nvPicPr>
        <p:blipFill>
          <a:blip r:embed="rId2">
            <a:lum bright="2000"/>
            <a:extLst>
              <a:ext uri="{28A0092B-C50C-407E-A947-70E740481C1C}">
                <a14:useLocalDpi xmlns:a14="http://schemas.microsoft.com/office/drawing/2010/main" val="0"/>
              </a:ext>
            </a:extLst>
          </a:blip>
          <a:srcRect/>
          <a:stretch>
            <a:fillRect/>
          </a:stretch>
        </p:blipFill>
        <p:spPr bwMode="auto">
          <a:xfrm>
            <a:off x="1301941" y="0"/>
            <a:ext cx="6732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5523" name="Rectangle 3"/>
          <p:cNvSpPr>
            <a:spLocks noGrp="1" noChangeArrowheads="1"/>
          </p:cNvSpPr>
          <p:nvPr>
            <p:ph type="title"/>
          </p:nvPr>
        </p:nvSpPr>
        <p:spPr>
          <a:xfrm>
            <a:off x="1374966" y="260350"/>
            <a:ext cx="6197600" cy="647700"/>
          </a:xfrm>
          <a:solidFill>
            <a:srgbClr val="990000">
              <a:alpha val="39999"/>
            </a:srgbClr>
          </a:solidFill>
          <a:ln>
            <a:solidFill>
              <a:schemeClr val="bg2"/>
            </a:solidFill>
            <a:miter lim="800000"/>
            <a:headEnd/>
            <a:tailEnd/>
          </a:ln>
        </p:spPr>
        <p:txBody>
          <a:bodyPr/>
          <a:lstStyle/>
          <a:p>
            <a:pPr algn="ctr"/>
            <a:r>
              <a:rPr lang="en-US" altLang="en-US" sz="2700">
                <a:solidFill>
                  <a:srgbClr val="990000"/>
                </a:solidFill>
              </a:rPr>
              <a:t>THE OPENSTREETMAP IN HAITI</a:t>
            </a:r>
          </a:p>
        </p:txBody>
      </p:sp>
      <p:sp>
        <p:nvSpPr>
          <p:cNvPr id="235524" name="Rectangle 4"/>
          <p:cNvSpPr>
            <a:spLocks noGrp="1" noChangeArrowheads="1"/>
          </p:cNvSpPr>
          <p:nvPr>
            <p:ph type="body" idx="1"/>
          </p:nvPr>
        </p:nvSpPr>
        <p:spPr>
          <a:xfrm>
            <a:off x="1374966" y="1052513"/>
            <a:ext cx="6210300" cy="5102225"/>
          </a:xfrm>
        </p:spPr>
        <p:txBody>
          <a:bodyPr/>
          <a:lstStyle/>
          <a:p>
            <a:pPr>
              <a:buFontTx/>
              <a:buNone/>
            </a:pPr>
            <a:r>
              <a:rPr lang="en-US" altLang="en-US"/>
              <a:t>    </a:t>
            </a:r>
          </a:p>
        </p:txBody>
      </p:sp>
      <p:sp>
        <p:nvSpPr>
          <p:cNvPr id="235525" name="Rectangle 5"/>
          <p:cNvSpPr>
            <a:spLocks noChangeArrowheads="1"/>
          </p:cNvSpPr>
          <p:nvPr/>
        </p:nvSpPr>
        <p:spPr bwMode="auto">
          <a:xfrm>
            <a:off x="1230503" y="908050"/>
            <a:ext cx="6804025" cy="6408738"/>
          </a:xfrm>
          <a:prstGeom prst="rect">
            <a:avLst/>
          </a:prstGeom>
          <a:noFill/>
          <a:ln>
            <a:noFill/>
          </a:ln>
          <a:effectLst/>
          <a:extLst>
            <a:ext uri="{909E8E84-426E-40DD-AFC4-6F175D3DCCD1}">
              <a14:hiddenFill xmlns:a14="http://schemas.microsoft.com/office/drawing/2010/main">
                <a:solidFill>
                  <a:srgbClr val="7AA1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Char char="•"/>
              <a:defRPr sz="2400">
                <a:solidFill>
                  <a:schemeClr val="tx1"/>
                </a:solidFill>
                <a:latin typeface="Arial" panose="020B0604020202020204" pitchFamily="34" charset="0"/>
              </a:defRPr>
            </a:lvl1pPr>
            <a:lvl2pPr marL="742950" indent="-285750">
              <a:spcBef>
                <a:spcPct val="20000"/>
              </a:spcBef>
              <a:buClr>
                <a:schemeClr val="tx1"/>
              </a:buClr>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lr>
                <a:schemeClr val="tx1"/>
              </a:buClr>
              <a:buChar char="•"/>
              <a:defRPr sz="2400">
                <a:solidFill>
                  <a:schemeClr val="tx1"/>
                </a:solidFill>
                <a:latin typeface="Arial" panose="020B0604020202020204" pitchFamily="34" charset="0"/>
              </a:defRPr>
            </a:lvl4pPr>
            <a:lvl5pPr marL="2057400" indent="-228600">
              <a:spcBef>
                <a:spcPct val="20000"/>
              </a:spcBef>
              <a:buClr>
                <a:schemeClr val="tx1"/>
              </a:buClr>
              <a:buChar char="•"/>
              <a:defRPr sz="2400">
                <a:solidFill>
                  <a:schemeClr val="tx1"/>
                </a:solidFill>
                <a:latin typeface="Arial" panose="020B0604020202020204" pitchFamily="34" charset="0"/>
              </a:defRPr>
            </a:lvl5pPr>
            <a:lvl6pPr marL="2514600" indent="-228600" fontAlgn="base">
              <a:spcBef>
                <a:spcPct val="20000"/>
              </a:spcBef>
              <a:spcAft>
                <a:spcPct val="0"/>
              </a:spcAft>
              <a:buClr>
                <a:schemeClr val="tx1"/>
              </a:buClr>
              <a:buChar char="•"/>
              <a:defRPr sz="2400">
                <a:solidFill>
                  <a:schemeClr val="tx1"/>
                </a:solidFill>
                <a:latin typeface="Arial" panose="020B0604020202020204" pitchFamily="34" charset="0"/>
              </a:defRPr>
            </a:lvl6pPr>
            <a:lvl7pPr marL="2971800" indent="-228600" fontAlgn="base">
              <a:spcBef>
                <a:spcPct val="20000"/>
              </a:spcBef>
              <a:spcAft>
                <a:spcPct val="0"/>
              </a:spcAft>
              <a:buClr>
                <a:schemeClr val="tx1"/>
              </a:buClr>
              <a:buChar char="•"/>
              <a:defRPr sz="2400">
                <a:solidFill>
                  <a:schemeClr val="tx1"/>
                </a:solidFill>
                <a:latin typeface="Arial" panose="020B0604020202020204" pitchFamily="34" charset="0"/>
              </a:defRPr>
            </a:lvl7pPr>
            <a:lvl8pPr marL="3429000" indent="-228600" fontAlgn="base">
              <a:spcBef>
                <a:spcPct val="20000"/>
              </a:spcBef>
              <a:spcAft>
                <a:spcPct val="0"/>
              </a:spcAft>
              <a:buClr>
                <a:schemeClr val="tx1"/>
              </a:buClr>
              <a:buChar char="•"/>
              <a:defRPr sz="2400">
                <a:solidFill>
                  <a:schemeClr val="tx1"/>
                </a:solidFill>
                <a:latin typeface="Arial" panose="020B0604020202020204" pitchFamily="34" charset="0"/>
              </a:defRPr>
            </a:lvl8pPr>
            <a:lvl9pPr marL="3886200" indent="-228600" fontAlgn="base">
              <a:spcBef>
                <a:spcPct val="20000"/>
              </a:spcBef>
              <a:spcAft>
                <a:spcPct val="0"/>
              </a:spcAft>
              <a:buClr>
                <a:schemeClr val="tx1"/>
              </a:buClr>
              <a:buChar char="•"/>
              <a:defRPr sz="2400">
                <a:solidFill>
                  <a:schemeClr val="tx1"/>
                </a:solidFill>
                <a:latin typeface="Arial" panose="020B0604020202020204" pitchFamily="34" charset="0"/>
              </a:defRPr>
            </a:lvl9pPr>
          </a:lstStyle>
          <a:p>
            <a:pPr algn="just">
              <a:lnSpc>
                <a:spcPct val="90000"/>
              </a:lnSpc>
              <a:buFontTx/>
              <a:buNone/>
            </a:pPr>
            <a:endParaRPr lang="en-US" altLang="en-US" sz="2000" i="1"/>
          </a:p>
        </p:txBody>
      </p:sp>
      <p:pic>
        <p:nvPicPr>
          <p:cNvPr id="235526" name="Picture 6" descr="Haiti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841" y="1196975"/>
            <a:ext cx="385762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235527" name="Picture 7" descr="Hai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353" y="3357563"/>
            <a:ext cx="3857625" cy="3109912"/>
          </a:xfrm>
          <a:prstGeom prst="rect">
            <a:avLst/>
          </a:prstGeom>
          <a:noFill/>
          <a:extLst>
            <a:ext uri="{909E8E84-426E-40DD-AFC4-6F175D3DCCD1}">
              <a14:hiddenFill xmlns:a14="http://schemas.microsoft.com/office/drawing/2010/main">
                <a:solidFill>
                  <a:srgbClr val="FFFFFF"/>
                </a:solidFill>
              </a14:hiddenFill>
            </a:ext>
          </a:extLst>
        </p:spPr>
      </p:pic>
      <p:sp>
        <p:nvSpPr>
          <p:cNvPr id="235528" name="Rectangle 8"/>
          <p:cNvSpPr>
            <a:spLocks noChangeArrowheads="1"/>
          </p:cNvSpPr>
          <p:nvPr/>
        </p:nvSpPr>
        <p:spPr bwMode="auto">
          <a:xfrm>
            <a:off x="5623116" y="1196975"/>
            <a:ext cx="2016125" cy="1943100"/>
          </a:xfrm>
          <a:prstGeom prst="rect">
            <a:avLst/>
          </a:prstGeom>
          <a:solidFill>
            <a:srgbClr val="990000">
              <a:alpha val="3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solidFill>
                  <a:srgbClr val="990000"/>
                </a:solidFill>
              </a:rPr>
              <a:t>Day 0 </a:t>
            </a:r>
            <a:endParaRPr lang="el-GR" altLang="en-US" sz="2400">
              <a:solidFill>
                <a:srgbClr val="990000"/>
              </a:solidFill>
            </a:endParaRPr>
          </a:p>
        </p:txBody>
      </p:sp>
      <p:sp>
        <p:nvSpPr>
          <p:cNvPr id="235529" name="Rectangle 9"/>
          <p:cNvSpPr>
            <a:spLocks noChangeArrowheads="1"/>
          </p:cNvSpPr>
          <p:nvPr/>
        </p:nvSpPr>
        <p:spPr bwMode="auto">
          <a:xfrm>
            <a:off x="1662303" y="4292600"/>
            <a:ext cx="2016125" cy="1943100"/>
          </a:xfrm>
          <a:prstGeom prst="rect">
            <a:avLst/>
          </a:prstGeom>
          <a:solidFill>
            <a:srgbClr val="990000">
              <a:alpha val="3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solidFill>
                  <a:srgbClr val="990000"/>
                </a:solidFill>
              </a:rPr>
              <a:t>Day 2</a:t>
            </a:r>
            <a:r>
              <a:rPr lang="en-US" altLang="en-US"/>
              <a:t> </a:t>
            </a:r>
            <a:endParaRPr lang="el-GR" altLang="en-US"/>
          </a:p>
        </p:txBody>
      </p:sp>
      <p:sp>
        <p:nvSpPr>
          <p:cNvPr id="235531" name="AutoShape 11"/>
          <p:cNvSpPr>
            <a:spLocks noChangeArrowheads="1"/>
          </p:cNvSpPr>
          <p:nvPr/>
        </p:nvSpPr>
        <p:spPr bwMode="auto">
          <a:xfrm>
            <a:off x="3462528" y="5013325"/>
            <a:ext cx="1008063" cy="504825"/>
          </a:xfrm>
          <a:prstGeom prst="rightArrow">
            <a:avLst>
              <a:gd name="adj1" fmla="val 50000"/>
              <a:gd name="adj2" fmla="val 49921"/>
            </a:avLst>
          </a:prstGeom>
          <a:solidFill>
            <a:srgbClr val="990000">
              <a:alpha val="7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32" name="AutoShape 12"/>
          <p:cNvSpPr>
            <a:spLocks noChangeArrowheads="1"/>
          </p:cNvSpPr>
          <p:nvPr/>
        </p:nvSpPr>
        <p:spPr bwMode="auto">
          <a:xfrm rot="10800000">
            <a:off x="4902391" y="1916113"/>
            <a:ext cx="1008062" cy="504825"/>
          </a:xfrm>
          <a:prstGeom prst="rightArrow">
            <a:avLst>
              <a:gd name="adj1" fmla="val 50000"/>
              <a:gd name="adj2" fmla="val 49921"/>
            </a:avLst>
          </a:prstGeom>
          <a:solidFill>
            <a:srgbClr val="990000">
              <a:alpha val="7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42" name="Rectangle 22"/>
          <p:cNvSpPr>
            <a:spLocks noChangeArrowheads="1"/>
          </p:cNvSpPr>
          <p:nvPr/>
        </p:nvSpPr>
        <p:spPr bwMode="auto">
          <a:xfrm>
            <a:off x="1230503" y="6491288"/>
            <a:ext cx="464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en-US" i="1">
                <a:hlinkClick r:id="rId5"/>
              </a:rPr>
              <a:t>http://brainoff.com/weblog/2010/01/14/1518</a:t>
            </a:r>
            <a:r>
              <a:rPr lang="el-GR" altLang="en-US"/>
              <a:t> </a:t>
            </a:r>
          </a:p>
        </p:txBody>
      </p:sp>
    </p:spTree>
    <p:extLst>
      <p:ext uri="{BB962C8B-B14F-4D97-AF65-F5344CB8AC3E}">
        <p14:creationId xmlns:p14="http://schemas.microsoft.com/office/powerpoint/2010/main" val="1742887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28"/>
                                        </p:tgtEl>
                                        <p:attrNameLst>
                                          <p:attrName>style.visibility</p:attrName>
                                        </p:attrNameLst>
                                      </p:cBhvr>
                                      <p:to>
                                        <p:strVal val="visible"/>
                                      </p:to>
                                    </p:set>
                                    <p:anim calcmode="lin" valueType="num">
                                      <p:cBhvr additive="base">
                                        <p:cTn id="7" dur="2000" fill="hold"/>
                                        <p:tgtEl>
                                          <p:spTgt spid="235528"/>
                                        </p:tgtEl>
                                        <p:attrNameLst>
                                          <p:attrName>ppt_x</p:attrName>
                                        </p:attrNameLst>
                                      </p:cBhvr>
                                      <p:tavLst>
                                        <p:tav tm="0">
                                          <p:val>
                                            <p:strVal val="#ppt_x"/>
                                          </p:val>
                                        </p:tav>
                                        <p:tav tm="100000">
                                          <p:val>
                                            <p:strVal val="#ppt_x"/>
                                          </p:val>
                                        </p:tav>
                                      </p:tavLst>
                                    </p:anim>
                                    <p:anim calcmode="lin" valueType="num">
                                      <p:cBhvr additive="base">
                                        <p:cTn id="8" dur="2000" fill="hold"/>
                                        <p:tgtEl>
                                          <p:spTgt spid="23552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29"/>
                                        </p:tgtEl>
                                        <p:attrNameLst>
                                          <p:attrName>style.visibility</p:attrName>
                                        </p:attrNameLst>
                                      </p:cBhvr>
                                      <p:to>
                                        <p:strVal val="visible"/>
                                      </p:to>
                                    </p:set>
                                    <p:anim calcmode="lin" valueType="num">
                                      <p:cBhvr additive="base">
                                        <p:cTn id="13" dur="2000" fill="hold"/>
                                        <p:tgtEl>
                                          <p:spTgt spid="235529"/>
                                        </p:tgtEl>
                                        <p:attrNameLst>
                                          <p:attrName>ppt_x</p:attrName>
                                        </p:attrNameLst>
                                      </p:cBhvr>
                                      <p:tavLst>
                                        <p:tav tm="0">
                                          <p:val>
                                            <p:strVal val="#ppt_x"/>
                                          </p:val>
                                        </p:tav>
                                        <p:tav tm="100000">
                                          <p:val>
                                            <p:strVal val="#ppt_x"/>
                                          </p:val>
                                        </p:tav>
                                      </p:tavLst>
                                    </p:anim>
                                    <p:anim calcmode="lin" valueType="num">
                                      <p:cBhvr additive="base">
                                        <p:cTn id="14" dur="2000" fill="hold"/>
                                        <p:tgtEl>
                                          <p:spTgt spid="2355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8" grpId="0" animBg="1"/>
      <p:bldP spid="2355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 Whole New Mind </a:t>
            </a:r>
            <a:endParaRPr kumimoji="1" lang="zh-CN" altLang="en-US" dirty="0"/>
          </a:p>
        </p:txBody>
      </p:sp>
      <p:pic>
        <p:nvPicPr>
          <p:cNvPr id="5" name="图片 4"/>
          <p:cNvPicPr>
            <a:picLocks noChangeAspect="1"/>
          </p:cNvPicPr>
          <p:nvPr/>
        </p:nvPicPr>
        <p:blipFill>
          <a:blip r:embed="rId3"/>
          <a:stretch>
            <a:fillRect/>
          </a:stretch>
        </p:blipFill>
        <p:spPr>
          <a:xfrm>
            <a:off x="468068" y="1586882"/>
            <a:ext cx="3667244" cy="4277078"/>
          </a:xfrm>
          <a:prstGeom prst="rect">
            <a:avLst/>
          </a:prstGeom>
        </p:spPr>
      </p:pic>
      <p:pic>
        <p:nvPicPr>
          <p:cNvPr id="6" name="图片 5"/>
          <p:cNvPicPr>
            <a:picLocks noChangeAspect="1"/>
          </p:cNvPicPr>
          <p:nvPr/>
        </p:nvPicPr>
        <p:blipFill>
          <a:blip r:embed="rId4"/>
          <a:stretch>
            <a:fillRect/>
          </a:stretch>
        </p:blipFill>
        <p:spPr>
          <a:xfrm>
            <a:off x="4295894" y="3002583"/>
            <a:ext cx="2433915" cy="2861377"/>
          </a:xfrm>
          <a:prstGeom prst="rect">
            <a:avLst/>
          </a:prstGeom>
        </p:spPr>
      </p:pic>
      <p:pic>
        <p:nvPicPr>
          <p:cNvPr id="7" name="图片 6"/>
          <p:cNvPicPr>
            <a:picLocks noChangeAspect="1"/>
          </p:cNvPicPr>
          <p:nvPr/>
        </p:nvPicPr>
        <p:blipFill rotWithShape="1">
          <a:blip r:embed="rId5"/>
          <a:srcRect r="73019" b="46294"/>
          <a:stretch/>
        </p:blipFill>
        <p:spPr>
          <a:xfrm>
            <a:off x="6890391" y="3002583"/>
            <a:ext cx="2203811" cy="3067379"/>
          </a:xfrm>
          <a:prstGeom prst="rect">
            <a:avLst/>
          </a:prstGeom>
        </p:spPr>
      </p:pic>
    </p:spTree>
    <p:extLst>
      <p:ext uri="{BB962C8B-B14F-4D97-AF65-F5344CB8AC3E}">
        <p14:creationId xmlns:p14="http://schemas.microsoft.com/office/powerpoint/2010/main" val="21621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t>Understanding </a:t>
            </a:r>
            <a:r>
              <a:rPr lang="en-US" altLang="zh-CN" sz="4000" b="1" dirty="0" err="1"/>
              <a:t>alt.gis</a:t>
            </a:r>
            <a:r>
              <a:rPr lang="en-US" altLang="zh-CN" sz="4000" b="1" dirty="0"/>
              <a:t> via the whole new mind: </a:t>
            </a:r>
            <a:endParaRPr kumimoji="1" lang="zh-CN" altLang="en-US" sz="4000" dirty="0"/>
          </a:p>
        </p:txBody>
      </p:sp>
      <p:pic>
        <p:nvPicPr>
          <p:cNvPr id="4" name="图片 3"/>
          <p:cNvPicPr>
            <a:picLocks noChangeAspect="1"/>
          </p:cNvPicPr>
          <p:nvPr/>
        </p:nvPicPr>
        <p:blipFill>
          <a:blip r:embed="rId2"/>
          <a:stretch>
            <a:fillRect/>
          </a:stretch>
        </p:blipFill>
        <p:spPr>
          <a:xfrm>
            <a:off x="992683" y="2019343"/>
            <a:ext cx="7669573" cy="3820460"/>
          </a:xfrm>
          <a:prstGeom prst="rect">
            <a:avLst/>
          </a:prstGeom>
        </p:spPr>
      </p:pic>
    </p:spTree>
    <p:extLst>
      <p:ext uri="{BB962C8B-B14F-4D97-AF65-F5344CB8AC3E}">
        <p14:creationId xmlns:p14="http://schemas.microsoft.com/office/powerpoint/2010/main" val="3714970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1401</TotalTime>
  <Words>936</Words>
  <Application>Microsoft Office PowerPoint</Application>
  <PresentationFormat>On-screen Show (4:3)</PresentationFormat>
  <Paragraphs>141</Paragraphs>
  <Slides>30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Optima</vt:lpstr>
      <vt:lpstr>ヒラギノ角ゴ Pro W3</vt:lpstr>
      <vt:lpstr>宋体</vt:lpstr>
      <vt:lpstr>等线</vt:lpstr>
      <vt:lpstr>等线 Light</vt:lpstr>
      <vt:lpstr>Arial</vt:lpstr>
      <vt:lpstr>Calibri</vt:lpstr>
      <vt:lpstr>Calibri Light</vt:lpstr>
      <vt:lpstr>Office Theme</vt:lpstr>
      <vt:lpstr>Volunteered Geographic Information</vt:lpstr>
      <vt:lpstr>The Development of GIS (so far) </vt:lpstr>
      <vt:lpstr>Competing Visions: The next generation of GIS? </vt:lpstr>
      <vt:lpstr>Introduction</vt:lpstr>
      <vt:lpstr>THE OPENSTREETMAP - GENERAL</vt:lpstr>
      <vt:lpstr>THE OPENSTREETMAP IN HAITI</vt:lpstr>
      <vt:lpstr>THE OPENSTREETMAP IN HAITI</vt:lpstr>
      <vt:lpstr>A Whole New Mind </vt:lpstr>
      <vt:lpstr>Understanding alt.gis via the whole new mind: </vt:lpstr>
      <vt:lpstr>Empathy· VGI</vt:lpstr>
      <vt:lpstr>Metaphors</vt:lpstr>
      <vt:lpstr>PowerPoint Presentation</vt:lpstr>
      <vt:lpstr>Empathy Map</vt:lpstr>
      <vt:lpstr>Cartophilla</vt:lpstr>
      <vt:lpstr>PowerPoint Presentation</vt:lpstr>
      <vt:lpstr>Techniques</vt:lpstr>
      <vt:lpstr>Volunteered Geographic Information, VGI</vt:lpstr>
      <vt:lpstr>Sahana – Disaster Management System</vt:lpstr>
      <vt:lpstr>VGI -  Digital Globe</vt:lpstr>
      <vt:lpstr>VGI and its implications</vt:lpstr>
      <vt:lpstr>Participants</vt:lpstr>
      <vt:lpstr>Empowering the powerless</vt:lpstr>
      <vt:lpstr>Women</vt:lpstr>
      <vt:lpstr>Not Straights – Jack’d, Brenda, Bender</vt:lpstr>
      <vt:lpstr>PowerPoint Presentation</vt:lpstr>
      <vt:lpstr>PowerPoint Presentation</vt:lpstr>
      <vt:lpstr>Free Lunch for Children</vt:lpstr>
      <vt:lpstr>Animals – Lost pet Atlas</vt:lpstr>
      <vt:lpstr>Love and pain</vt:lpstr>
      <vt:lpstr>PowerPoint Presentation</vt:lpstr>
    </vt:vector>
  </TitlesOfParts>
  <Company>The Ohio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Empathy of Alt.GIS</dc:title>
  <dc:creator>Zhao Bo</dc:creator>
  <cp:lastModifiedBy>bo zhao</cp:lastModifiedBy>
  <cp:revision>99</cp:revision>
  <cp:lastPrinted>2014-03-26T12:36:33Z</cp:lastPrinted>
  <dcterms:created xsi:type="dcterms:W3CDTF">2014-03-25T12:34:51Z</dcterms:created>
  <dcterms:modified xsi:type="dcterms:W3CDTF">2017-03-08T21:05:48Z</dcterms:modified>
</cp:coreProperties>
</file>